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7" r:id="rId7"/>
    <p:sldId id="269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2841-8FBB-4205-941A-970CEA722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7716B-22A3-4E8B-BF9D-F348366E7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85644-0852-4721-B6EC-643D81EC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AED8-F417-47A2-BF8A-06EDF38E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5D01-FC99-4612-8BB8-5B077931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54AE-A547-4B06-B1A5-69DF47D0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B26B-9753-4B95-95E1-78835E35B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7F4E6-6FFA-43C0-BA52-E7D7ECBA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BF52A-6FA6-42A3-89DD-84AD67EA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3EE5D-2BA7-442E-BF87-1C360112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0500F-BEE0-4099-8F05-8050F96B8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3509-FA07-4F97-BB66-13D409C37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CE902-7E09-477F-8D61-3FD8D526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1CC19-6B6E-4422-992E-ECE86D56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ECC8D-6C97-4F21-9054-ED02D866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2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80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F72C-52A6-47F5-B970-EBCDDA88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9A3B-E1D7-4EE3-8DCC-9678E265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4085-E096-43DE-BAAB-BDD9841F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376F9-10C9-49B7-9BB2-310A5571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C66D-D996-4176-A6E5-406518D4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16DB-1789-45FD-9BC7-61D7DF52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9362E-DAEE-4AB4-AC38-70D72876C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62D2-DEE6-4902-855D-37CFA30F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4754B-8D6A-456F-86D9-A64AAD8A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540C-8799-4141-9DCD-594F5BC0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9642-25E4-484F-A0F6-8D09F50D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14BE-1636-441B-BA98-84043262E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E0C44-034D-413A-BE73-CC269231F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24873-DC15-43F7-8EDD-6D6A9B23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A1289-79E2-4169-BD8E-5DE4FA3D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878AA-04D6-474A-A543-F001E278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521-9094-4784-9181-939E0F7B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26514-716F-41AB-B8A1-5EC4C97F2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BF1A0-9913-4B61-8E03-B8A6E5298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C5BFF-A20C-4F16-B86A-5697D160B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A2789-BAEB-49D3-94A1-38E2BA97C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BE443-6FC8-45A3-B7DB-7DA45F0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A551D-3C7E-4F10-8899-A9878B0E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B1B91-E64E-439F-96BC-EC0361CC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1D65-EDFD-496F-9C88-C2FD83D6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9F324-8538-4572-BEB3-79CB7E79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5592-6565-4456-A6DD-56053711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193AE-8989-466A-BD91-DB767E3B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996DB-2A9A-4411-8D48-A970084A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C0BE9-6596-42C3-B90D-72803987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6882-E9E4-4D32-B8DC-5A5EB047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244D-1CB7-4AC2-9A5E-D68D37EA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8875-FC61-47AE-9152-6B021EDC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9C314-B707-4A0A-89D6-4772DF96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602B7-45BD-44AA-A4CC-8C61E2FA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2D051-7F03-41EC-913E-212A09D9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6478E-72C7-431C-9857-82D3C054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9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39AC-3A66-4E0D-A465-272834D1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BF1E6-D7A4-4DA9-8D89-50588148E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59272-27FF-4740-B67A-778421515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AB907-CB26-4BD0-8B10-58EE5A1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5A5B0-2194-4438-B9F1-11D3FACC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0108-4A3B-41C0-BC77-5F995D1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B6C43-C89A-4601-B9F8-BF9DF3F3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D0230-EC97-4976-9F8E-3207F5F8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4351-F19D-4AE1-BBFE-96A839D36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9580-3470-47C7-9490-134856C24267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BC51-4820-4A92-82C2-1F0417FE3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7811-71F2-4B96-9E0C-322573C69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0BDD-CFA7-4EF4-9258-1C8097D5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rap.ro/userfiles/MODEL%20Anexa%20A%20la%20Metodologia%20de%20riscuri%20coruptie%20administratie%20locala.doc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rap.ro/userfiles/MODEL%20Anexa%20A%20la%20Metodologia%20de%20riscuri%20coruptie%20administratie%20locala.doc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AutoShape 7"/>
          <p:cNvSpPr>
            <a:spLocks/>
          </p:cNvSpPr>
          <p:nvPr/>
        </p:nvSpPr>
        <p:spPr bwMode="auto">
          <a:xfrm>
            <a:off x="1905001" y="5387802"/>
            <a:ext cx="4372767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DIREC</a:t>
            </a: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Ț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IA de INTEGRITATE</a:t>
            </a:r>
          </a:p>
          <a:p>
            <a:pPr algn="ctr"/>
            <a:endParaRPr lang="ro-RO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ato Light" panose="020F0302020204030203" pitchFamily="34" charset="0"/>
            </a:endParaRPr>
          </a:p>
          <a:p>
            <a:pPr algn="ctr"/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“</a:t>
            </a:r>
            <a:r>
              <a:rPr lang="ro-RO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Eficiență și responsabilitate pentru București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 Light" panose="020F0302020204030203" pitchFamily="34" charset="0"/>
              </a:rPr>
              <a:t>”</a:t>
            </a:r>
          </a:p>
        </p:txBody>
      </p:sp>
      <p:sp>
        <p:nvSpPr>
          <p:cNvPr id="74766" name="AutoShape 14"/>
          <p:cNvSpPr>
            <a:spLocks/>
          </p:cNvSpPr>
          <p:nvPr/>
        </p:nvSpPr>
        <p:spPr bwMode="auto">
          <a:xfrm>
            <a:off x="952500" y="4495800"/>
            <a:ext cx="418307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8851"/>
                </a:moveTo>
                <a:lnTo>
                  <a:pt x="0" y="18851"/>
                </a:lnTo>
                <a:lnTo>
                  <a:pt x="0" y="21599"/>
                </a:lnTo>
                <a:lnTo>
                  <a:pt x="21599" y="21599"/>
                </a:lnTo>
                <a:cubicBezTo>
                  <a:pt x="21599" y="21599"/>
                  <a:pt x="21599" y="18851"/>
                  <a:pt x="21599" y="18851"/>
                </a:cubicBezTo>
                <a:close/>
                <a:moveTo>
                  <a:pt x="19950" y="17182"/>
                </a:moveTo>
                <a:lnTo>
                  <a:pt x="16427" y="17182"/>
                </a:lnTo>
                <a:lnTo>
                  <a:pt x="16427" y="12871"/>
                </a:lnTo>
                <a:lnTo>
                  <a:pt x="19950" y="12871"/>
                </a:lnTo>
                <a:cubicBezTo>
                  <a:pt x="19950" y="12871"/>
                  <a:pt x="19950" y="17182"/>
                  <a:pt x="19950" y="17182"/>
                </a:cubicBezTo>
                <a:close/>
                <a:moveTo>
                  <a:pt x="15021" y="17182"/>
                </a:moveTo>
                <a:lnTo>
                  <a:pt x="11498" y="17182"/>
                </a:lnTo>
                <a:lnTo>
                  <a:pt x="11498" y="5221"/>
                </a:lnTo>
                <a:lnTo>
                  <a:pt x="15021" y="5221"/>
                </a:lnTo>
                <a:cubicBezTo>
                  <a:pt x="15021" y="5221"/>
                  <a:pt x="15021" y="17182"/>
                  <a:pt x="15021" y="17182"/>
                </a:cubicBezTo>
                <a:close/>
                <a:moveTo>
                  <a:pt x="10093" y="17182"/>
                </a:moveTo>
                <a:lnTo>
                  <a:pt x="6571" y="17182"/>
                </a:lnTo>
                <a:lnTo>
                  <a:pt x="6571" y="0"/>
                </a:lnTo>
                <a:lnTo>
                  <a:pt x="10093" y="0"/>
                </a:lnTo>
                <a:cubicBezTo>
                  <a:pt x="10093" y="0"/>
                  <a:pt x="10093" y="17182"/>
                  <a:pt x="10093" y="17182"/>
                </a:cubicBezTo>
                <a:close/>
                <a:moveTo>
                  <a:pt x="5165" y="17182"/>
                </a:moveTo>
                <a:lnTo>
                  <a:pt x="1643" y="17182"/>
                </a:lnTo>
                <a:lnTo>
                  <a:pt x="1643" y="8692"/>
                </a:lnTo>
                <a:lnTo>
                  <a:pt x="5165" y="8692"/>
                </a:lnTo>
                <a:cubicBezTo>
                  <a:pt x="5165" y="8692"/>
                  <a:pt x="5165" y="17182"/>
                  <a:pt x="5165" y="17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68" name="AutoShape 16"/>
          <p:cNvSpPr>
            <a:spLocks/>
          </p:cNvSpPr>
          <p:nvPr/>
        </p:nvSpPr>
        <p:spPr bwMode="auto">
          <a:xfrm>
            <a:off x="689769" y="422275"/>
            <a:ext cx="5587999" cy="26725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S</a:t>
            </a:r>
            <a:r>
              <a:rPr lang="en-US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TRATEGIA 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N</a:t>
            </a:r>
            <a:r>
              <a:rPr lang="ro-RO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AȚ</a:t>
            </a:r>
            <a:r>
              <a:rPr lang="en-US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IONAL</a:t>
            </a:r>
            <a:r>
              <a:rPr lang="ro-RO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Ă</a:t>
            </a:r>
            <a:r>
              <a:rPr lang="en-US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 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A</a:t>
            </a:r>
            <a:r>
              <a:rPr lang="en-US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NTICORUP</a:t>
            </a:r>
            <a:r>
              <a:rPr lang="ro-RO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Ț</a:t>
            </a:r>
            <a:r>
              <a:rPr lang="en-US" sz="4600" b="1" dirty="0">
                <a:solidFill>
                  <a:srgbClr val="002060"/>
                </a:solidFill>
                <a:latin typeface="Times New Roman" panose="02020603050405020304" pitchFamily="18" charset="0"/>
                <a:ea typeface="Aleo Regular" charset="0"/>
                <a:cs typeface="Times New Roman" panose="02020603050405020304" pitchFamily="18" charset="0"/>
                <a:sym typeface="Aleo Regular" charset="0"/>
              </a:rPr>
              <a:t>IE 2016-2020</a:t>
            </a:r>
            <a:endParaRPr 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portsgroundproduction.blob.core.windows.net/cms/7325/newsarticles/56833_wo.jpg">
            <a:extLst>
              <a:ext uri="{FF2B5EF4-FFF2-40B4-BE49-F238E27FC236}">
                <a16:creationId xmlns:a16="http://schemas.microsoft.com/office/drawing/2014/main" id="{ED228166-7CDE-44BA-A81B-2E3663E7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12" y="0"/>
            <a:ext cx="5898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6B86E4-2DD0-413C-8244-52B2A278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3" y="5041232"/>
            <a:ext cx="1697195" cy="16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061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7">
            <a:extLst>
              <a:ext uri="{FF2B5EF4-FFF2-40B4-BE49-F238E27FC236}">
                <a16:creationId xmlns:a16="http://schemas.microsoft.com/office/drawing/2014/main" id="{FDBAC7F3-A7D9-419D-86E8-3B09D5593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583" y="2378683"/>
            <a:ext cx="0" cy="618644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3470CE27-3464-4AAE-9D51-3AC706614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9415" y="5302281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7A905360-6759-4BD0-A8C2-5D7907018B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3900" y="3018146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0C35B3C0-5C04-4EFA-91C5-B92C40CBEB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3798" y="3037560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5D76DDB6-280B-496D-BD6B-06260FF19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1744" y="4654394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054C140-266B-4B90-9C56-1CBF45341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021" y="3698939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F872DE3-F158-4144-AA6E-9214AB762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6579" y="3667395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5BBC8DAE-83C0-4DA4-AF3F-9EA52CDA2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7096" y="5295714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88396163-E6D6-47BC-B1B3-03CF95EBFA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1426" y="4659837"/>
            <a:ext cx="1788879" cy="10886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E223C5-203E-4DCE-997B-B6432D0A6B15}"/>
              </a:ext>
            </a:extLst>
          </p:cNvPr>
          <p:cNvGrpSpPr/>
          <p:nvPr/>
        </p:nvGrpSpPr>
        <p:grpSpPr>
          <a:xfrm>
            <a:off x="3898244" y="2808191"/>
            <a:ext cx="3630838" cy="2711234"/>
            <a:chOff x="6997707" y="3287714"/>
            <a:chExt cx="9461500" cy="8194682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8C8A1550-BA96-4ACF-983C-D82CA166F0F5}"/>
                </a:ext>
              </a:extLst>
            </p:cNvPr>
            <p:cNvSpPr>
              <a:spLocks/>
            </p:cNvSpPr>
            <p:nvPr/>
          </p:nvSpPr>
          <p:spPr bwMode="auto">
            <a:xfrm rot="16199985">
              <a:off x="7631913" y="2653508"/>
              <a:ext cx="8193087" cy="9461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9A960B72-5E54-405E-899C-C7D62567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7326" y="4860933"/>
              <a:ext cx="5786438" cy="6621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36FB2CDD-1411-45D6-A8C1-984BA07632FC}"/>
                </a:ext>
              </a:extLst>
            </p:cNvPr>
            <p:cNvSpPr>
              <a:spLocks/>
            </p:cNvSpPr>
            <p:nvPr/>
          </p:nvSpPr>
          <p:spPr bwMode="auto">
            <a:xfrm rot="16199985">
              <a:off x="8909850" y="4166401"/>
              <a:ext cx="5635626" cy="650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92103694-3349-4F00-A931-CD6D92A8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869" y="6709861"/>
              <a:ext cx="4073528" cy="1193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ro-RO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leo Regular" charset="0"/>
                  <a:cs typeface="Times New Roman" panose="02020603050405020304" pitchFamily="18" charset="0"/>
                  <a:sym typeface="Aleo Regular" charset="0"/>
                </a:rPr>
                <a:t>SCOPUL NOSTRU?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34E0E94-FC19-4074-A940-8B676D7BB453}"/>
              </a:ext>
            </a:extLst>
          </p:cNvPr>
          <p:cNvSpPr/>
          <p:nvPr/>
        </p:nvSpPr>
        <p:spPr>
          <a:xfrm>
            <a:off x="4822678" y="1400665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Prevenirea corupţiei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2DE8E-E1AC-474E-A0F5-CD06F258371D}"/>
              </a:ext>
            </a:extLst>
          </p:cNvPr>
          <p:cNvSpPr/>
          <p:nvPr/>
        </p:nvSpPr>
        <p:spPr>
          <a:xfrm>
            <a:off x="447265" y="2705642"/>
            <a:ext cx="2452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Promovarea principiilor şi a normelor etice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F721D-C7C2-48C0-9440-F44243BE73E3}"/>
              </a:ext>
            </a:extLst>
          </p:cNvPr>
          <p:cNvSpPr/>
          <p:nvPr/>
        </p:nvSpPr>
        <p:spPr>
          <a:xfrm>
            <a:off x="3171619" y="6027003"/>
            <a:ext cx="5471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Coordonarea, monitorizarea, evaluarea şi raportarea periodică a progresului înregistrat în implementarea planului de integritate al SNA 2016-2020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84D42-17F9-402A-A0BD-7FD1E7BE6296}"/>
              </a:ext>
            </a:extLst>
          </p:cNvPr>
          <p:cNvSpPr/>
          <p:nvPr/>
        </p:nvSpPr>
        <p:spPr>
          <a:xfrm>
            <a:off x="8944710" y="3504393"/>
            <a:ext cx="305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transparenţei şi accesului la informaţiile de interes public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C47F4B-95D0-493E-919E-A52C0A9072C3}"/>
              </a:ext>
            </a:extLst>
          </p:cNvPr>
          <p:cNvSpPr/>
          <p:nvPr/>
        </p:nvSpPr>
        <p:spPr>
          <a:xfrm>
            <a:off x="3742689" y="1821227"/>
            <a:ext cx="3941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transparenţei şi responsabilităţii în gestionarea fondurilor şi bunurilor publice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2E10F-10DC-41A7-91B3-342153315CE3}"/>
              </a:ext>
            </a:extLst>
          </p:cNvPr>
          <p:cNvSpPr/>
          <p:nvPr/>
        </p:nvSpPr>
        <p:spPr>
          <a:xfrm>
            <a:off x="8755900" y="2754370"/>
            <a:ext cx="3436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Creşterea nivelului de încredere a cetăţenilor în serviciile publice oferite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9FAE4-0B32-4611-A773-A23400070039}"/>
              </a:ext>
            </a:extLst>
          </p:cNvPr>
          <p:cNvSpPr/>
          <p:nvPr/>
        </p:nvSpPr>
        <p:spPr>
          <a:xfrm>
            <a:off x="184517" y="5155805"/>
            <a:ext cx="3133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Reducerea birocraţiei, eficacitatea şi eficientizarea desfăşurării activităţilor pentru realizarea interesului public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D5595-5390-4E08-9446-471A65B97BE9}"/>
              </a:ext>
            </a:extLst>
          </p:cNvPr>
          <p:cNvSpPr/>
          <p:nvPr/>
        </p:nvSpPr>
        <p:spPr>
          <a:xfrm>
            <a:off x="9140511" y="4423560"/>
            <a:ext cx="2858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Consolidarea controlului intern managerial şi a disciplinei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6942C0-6058-4FD4-86B0-4AA727D9D4C3}"/>
              </a:ext>
            </a:extLst>
          </p:cNvPr>
          <p:cNvSpPr/>
          <p:nvPr/>
        </p:nvSpPr>
        <p:spPr>
          <a:xfrm>
            <a:off x="171357" y="3460985"/>
            <a:ext cx="2290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Declararea averilor şi incompatibilităţilor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E72388-478B-41EB-90DA-1F9841BCBFBF}"/>
              </a:ext>
            </a:extLst>
          </p:cNvPr>
          <p:cNvSpPr/>
          <p:nvPr/>
        </p:nvSpPr>
        <p:spPr>
          <a:xfrm>
            <a:off x="269160" y="4389236"/>
            <a:ext cx="255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Prevenirea şi soluţionarea conflictului de interese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68248-A51D-43D7-A9A7-0CC6CBDC4598}"/>
              </a:ext>
            </a:extLst>
          </p:cNvPr>
          <p:cNvSpPr/>
          <p:nvPr/>
        </p:nvSpPr>
        <p:spPr>
          <a:xfrm>
            <a:off x="8688702" y="5107651"/>
            <a:ext cx="313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35"/>
              </a:spcAft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Participarea societăţii civile şi a sectorului privat în activitatea anticorupţie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E3EA1DA5-159B-4FFF-BA6B-48128BAD4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2489" y="5313167"/>
            <a:ext cx="0" cy="618644"/>
          </a:xfrm>
          <a:prstGeom prst="line">
            <a:avLst/>
          </a:prstGeom>
          <a:noFill/>
          <a:ln w="101600" cap="flat" cmpd="sng">
            <a:solidFill>
              <a:srgbClr val="00206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600">
              <a:solidFill>
                <a:srgbClr val="002060"/>
              </a:solid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6DFC2-67AF-4492-A4CC-B0A87BD5EAFD}"/>
              </a:ext>
            </a:extLst>
          </p:cNvPr>
          <p:cNvSpPr/>
          <p:nvPr/>
        </p:nvSpPr>
        <p:spPr>
          <a:xfrm>
            <a:off x="312416" y="549226"/>
            <a:ext cx="11879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o-RO" sz="2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OBIECTIVUL NOSTRU?</a:t>
            </a:r>
          </a:p>
          <a:p>
            <a:pPr algn="just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Coordonarea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mplementării Strategiei Naţionale Anticorupţie 2016-2020 la nivelul PMB și al subordonatelor,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aprobată prin HG nr. 583/2016.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4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C65B93E-5A56-46C9-8BEC-CD75086574B2}"/>
              </a:ext>
            </a:extLst>
          </p:cNvPr>
          <p:cNvSpPr/>
          <p:nvPr/>
        </p:nvSpPr>
        <p:spPr>
          <a:xfrm>
            <a:off x="3231990" y="925265"/>
            <a:ext cx="547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un document semnat de șeful instituției dumneavoastră, prin care îşi exprimă adeziunea față de valorile, principiile, obiectivele, măsurile și termenele prevăzute de SNA 2016-2020.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F0C4B5-2B39-4E3A-BBA0-F13A3FBA80A2}"/>
              </a:ext>
            </a:extLst>
          </p:cNvPr>
          <p:cNvSpPr/>
          <p:nvPr/>
        </p:nvSpPr>
        <p:spPr>
          <a:xfrm>
            <a:off x="983825" y="960030"/>
            <a:ext cx="2068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Adoptarea și transmiterea Declarației de aderare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6690EB-CE95-4421-956C-36900812DBD1}"/>
              </a:ext>
            </a:extLst>
          </p:cNvPr>
          <p:cNvSpPr/>
          <p:nvPr/>
        </p:nvSpPr>
        <p:spPr>
          <a:xfrm>
            <a:off x="987553" y="1817473"/>
            <a:ext cx="2159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Desemnarea grupului de lucru pentru implementarea planului de integritate în contextul SNA 2016-2020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726A0-F117-4BF6-A580-618D94D59A9B}"/>
              </a:ext>
            </a:extLst>
          </p:cNvPr>
          <p:cNvGrpSpPr/>
          <p:nvPr/>
        </p:nvGrpSpPr>
        <p:grpSpPr>
          <a:xfrm>
            <a:off x="186248" y="800381"/>
            <a:ext cx="694150" cy="5257238"/>
            <a:chOff x="528607" y="1051667"/>
            <a:chExt cx="1388299" cy="105144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9E192E-D83B-4A96-B2AA-9DAF4F3D3E17}"/>
                </a:ext>
              </a:extLst>
            </p:cNvPr>
            <p:cNvGrpSpPr/>
            <p:nvPr/>
          </p:nvGrpSpPr>
          <p:grpSpPr>
            <a:xfrm>
              <a:off x="774701" y="1131910"/>
              <a:ext cx="914400" cy="9042400"/>
              <a:chOff x="7175500" y="3352800"/>
              <a:chExt cx="914400" cy="9042400"/>
            </a:xfrm>
          </p:grpSpPr>
          <p:sp>
            <p:nvSpPr>
              <p:cNvPr id="3" name="Line 1">
                <a:extLst>
                  <a:ext uri="{FF2B5EF4-FFF2-40B4-BE49-F238E27FC236}">
                    <a16:creationId xmlns:a16="http://schemas.microsoft.com/office/drawing/2014/main" id="{DF1098A1-4EC8-4ADD-806D-9AFA02092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35875" y="3352800"/>
                <a:ext cx="0" cy="9042400"/>
              </a:xfrm>
              <a:prstGeom prst="line">
                <a:avLst/>
              </a:prstGeom>
              <a:noFill/>
              <a:ln w="635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l"/>
                <a:endParaRPr lang="en-US" sz="600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  <p:sp>
            <p:nvSpPr>
              <p:cNvPr id="13" name="AutoShape 24">
                <a:extLst>
                  <a:ext uri="{FF2B5EF4-FFF2-40B4-BE49-F238E27FC236}">
                    <a16:creationId xmlns:a16="http://schemas.microsoft.com/office/drawing/2014/main" id="{24F80BD2-496E-4602-91E7-8C3F7AE8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0" y="6248400"/>
                <a:ext cx="914400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en-US" sz="9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27C8A8-73E2-4E72-BBB0-2F6772F82ADE}"/>
                </a:ext>
              </a:extLst>
            </p:cNvPr>
            <p:cNvGrpSpPr/>
            <p:nvPr/>
          </p:nvGrpSpPr>
          <p:grpSpPr>
            <a:xfrm>
              <a:off x="542635" y="10196129"/>
              <a:ext cx="1370013" cy="1370013"/>
              <a:chOff x="19613359" y="8178854"/>
              <a:chExt cx="1370013" cy="1370013"/>
            </a:xfrm>
          </p:grpSpPr>
          <p:sp>
            <p:nvSpPr>
              <p:cNvPr id="35" name="AutoShape 13">
                <a:extLst>
                  <a:ext uri="{FF2B5EF4-FFF2-40B4-BE49-F238E27FC236}">
                    <a16:creationId xmlns:a16="http://schemas.microsoft.com/office/drawing/2014/main" id="{225FB33A-939F-41EB-9B36-AAB96893A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3359" y="8178854"/>
                <a:ext cx="1370013" cy="137001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15">
                <a:extLst>
                  <a:ext uri="{FF2B5EF4-FFF2-40B4-BE49-F238E27FC236}">
                    <a16:creationId xmlns:a16="http://schemas.microsoft.com/office/drawing/2014/main" id="{7E7AFA51-E6F0-4BE8-BD42-2151D3F01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1959" y="8407454"/>
                <a:ext cx="914400" cy="9144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0E5F12-6A56-4043-99E9-810154BD5F4E}"/>
                  </a:ext>
                </a:extLst>
              </p:cNvPr>
              <p:cNvSpPr/>
              <p:nvPr/>
            </p:nvSpPr>
            <p:spPr>
              <a:xfrm>
                <a:off x="20009503" y="8568436"/>
                <a:ext cx="57772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sz="1600" dirty="0">
                    <a:solidFill>
                      <a:schemeClr val="bg1"/>
                    </a:solidFill>
                  </a:rPr>
                  <a:t>3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F76948-6309-40EB-A7E7-9423F71F6AB3}"/>
                </a:ext>
              </a:extLst>
            </p:cNvPr>
            <p:cNvGrpSpPr/>
            <p:nvPr/>
          </p:nvGrpSpPr>
          <p:grpSpPr>
            <a:xfrm>
              <a:off x="528607" y="3277556"/>
              <a:ext cx="1370013" cy="1370013"/>
              <a:chOff x="19617677" y="7780635"/>
              <a:chExt cx="1370013" cy="1370013"/>
            </a:xfrm>
          </p:grpSpPr>
          <p:sp>
            <p:nvSpPr>
              <p:cNvPr id="46" name="AutoShape 13">
                <a:extLst>
                  <a:ext uri="{FF2B5EF4-FFF2-40B4-BE49-F238E27FC236}">
                    <a16:creationId xmlns:a16="http://schemas.microsoft.com/office/drawing/2014/main" id="{6AC5CFC3-0333-4A79-8593-7DC19242D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7677" y="7780635"/>
                <a:ext cx="1370013" cy="137001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AutoShape 15">
                <a:extLst>
                  <a:ext uri="{FF2B5EF4-FFF2-40B4-BE49-F238E27FC236}">
                    <a16:creationId xmlns:a16="http://schemas.microsoft.com/office/drawing/2014/main" id="{9BAC883C-34FD-4D7F-A516-67DF7FDC8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6277" y="8009235"/>
                <a:ext cx="914400" cy="9144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5068F4-D459-4761-8389-8EBE9693F961}"/>
                  </a:ext>
                </a:extLst>
              </p:cNvPr>
              <p:cNvSpPr/>
              <p:nvPr/>
            </p:nvSpPr>
            <p:spPr>
              <a:xfrm>
                <a:off x="20027849" y="8151913"/>
                <a:ext cx="57772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62612A8-A9E3-4888-A0EC-7EDE0D14FFC2}"/>
                </a:ext>
              </a:extLst>
            </p:cNvPr>
            <p:cNvGrpSpPr/>
            <p:nvPr/>
          </p:nvGrpSpPr>
          <p:grpSpPr>
            <a:xfrm>
              <a:off x="546893" y="1051667"/>
              <a:ext cx="1370013" cy="1370013"/>
              <a:chOff x="19604123" y="8117703"/>
              <a:chExt cx="1370013" cy="1370013"/>
            </a:xfrm>
          </p:grpSpPr>
          <p:sp>
            <p:nvSpPr>
              <p:cNvPr id="50" name="AutoShape 13">
                <a:extLst>
                  <a:ext uri="{FF2B5EF4-FFF2-40B4-BE49-F238E27FC236}">
                    <a16:creationId xmlns:a16="http://schemas.microsoft.com/office/drawing/2014/main" id="{2462403D-7A76-42E5-BFCA-109802D5A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4123" y="8117703"/>
                <a:ext cx="1370013" cy="137001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1" name="AutoShape 15">
                <a:extLst>
                  <a:ext uri="{FF2B5EF4-FFF2-40B4-BE49-F238E27FC236}">
                    <a16:creationId xmlns:a16="http://schemas.microsoft.com/office/drawing/2014/main" id="{29C95DE5-7C28-49FA-9066-3CAB5F2E4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23" y="8346303"/>
                <a:ext cx="914400" cy="9144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2023DA5-169B-4FEA-AD90-5B18E4D85FA6}"/>
                  </a:ext>
                </a:extLst>
              </p:cNvPr>
              <p:cNvSpPr/>
              <p:nvPr/>
            </p:nvSpPr>
            <p:spPr>
              <a:xfrm>
                <a:off x="20040525" y="8437001"/>
                <a:ext cx="57772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3" name="Line 1">
            <a:extLst>
              <a:ext uri="{FF2B5EF4-FFF2-40B4-BE49-F238E27FC236}">
                <a16:creationId xmlns:a16="http://schemas.microsoft.com/office/drawing/2014/main" id="{FAC8D11C-1E12-486B-8FAB-198A18502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65" y="6057619"/>
            <a:ext cx="3718" cy="800381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6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F0DF53-8A7C-4093-99B3-151ADFA8DFBC}"/>
              </a:ext>
            </a:extLst>
          </p:cNvPr>
          <p:cNvSpPr/>
          <p:nvPr/>
        </p:nvSpPr>
        <p:spPr>
          <a:xfrm>
            <a:off x="992569" y="5076549"/>
            <a:ext cx="23044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Identificarea riscurilor de corupție și vulnerabilităților specifice instituţiei dumneavoa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tră, precum și a măsurilor de remediere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C85EF9-9539-4142-BAC8-6E7863054836}"/>
              </a:ext>
            </a:extLst>
          </p:cNvPr>
          <p:cNvSpPr/>
          <p:nvPr/>
        </p:nvSpPr>
        <p:spPr>
          <a:xfrm>
            <a:off x="3231990" y="5080086"/>
            <a:ext cx="535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preliminară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esențială în demersurile de implementare a SNA, care fundamentează soluțiile identificate prin planul de integritate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03A466-45AC-45C0-BC88-3918CBCE838E}"/>
              </a:ext>
            </a:extLst>
          </p:cNvPr>
          <p:cNvSpPr/>
          <p:nvPr/>
        </p:nvSpPr>
        <p:spPr>
          <a:xfrm>
            <a:off x="3254592" y="1799836"/>
            <a:ext cx="5473286" cy="313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Managerul/ directorul general al instituției emite decizia de constituire a grupului de lucru pentru implementarea planului de integritate, in contextul SNA 2016-2020, care va avea în componență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500"/>
              </a:spcAft>
              <a:buFont typeface="+mj-lt"/>
              <a:buAutoNum type="alphaLcParenR"/>
            </a:pP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Coordonator</a:t>
            </a:r>
            <a:r>
              <a:rPr lang="ro-RO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desemnat de managerul/directorul general (titular și supleant)</a:t>
            </a:r>
          </a:p>
          <a:p>
            <a:pPr marL="257175" indent="-257175">
              <a:lnSpc>
                <a:spcPct val="110000"/>
              </a:lnSpc>
              <a:buFont typeface="+mj-lt"/>
              <a:buAutoNum type="alphaLcParenR"/>
            </a:pPr>
            <a:r>
              <a:rPr lang="ro-RO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Consilierul de integritate 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desemnat ca persoană de contact permanent cu Direcția de Integritate din cadrul PMB, respectiv, MDRAPFE/MJ), precum şi pentru a sprijini activitatea coordonatorului şi a membrilor grupului de lucru 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lphaLcParenR"/>
            </a:pPr>
            <a:r>
              <a:rPr lang="ro-RO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Membrii grupului de lucru 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(titulari şi supleanţi)</a:t>
            </a:r>
          </a:p>
          <a:p>
            <a:endParaRPr lang="ro-RO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o-RO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Recomandăm ca membrii grupului de lucru să fie aceleaşi persoane desemnate/responsabile pentru EGR/SCIM.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NB! Fişele de post ale persoanelor desemnate în cadrul grupului de lucru se actualizeză cu atribuţiile/responsabilităţile stabilite prin  decizia aprobată de către reprezentantul instituţiei dumneavoastră.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13187-46D4-45EF-B4DD-D1B901E7401B}"/>
              </a:ext>
            </a:extLst>
          </p:cNvPr>
          <p:cNvGrpSpPr/>
          <p:nvPr/>
        </p:nvGrpSpPr>
        <p:grpSpPr>
          <a:xfrm>
            <a:off x="10377572" y="95100"/>
            <a:ext cx="1862521" cy="613741"/>
            <a:chOff x="8296042" y="765031"/>
            <a:chExt cx="3256418" cy="1227481"/>
          </a:xfrm>
          <a:solidFill>
            <a:srgbClr val="002060"/>
          </a:solidFill>
        </p:grpSpPr>
        <p:sp>
          <p:nvSpPr>
            <p:cNvPr id="61" name="Arrow: Chevron 60">
              <a:extLst>
                <a:ext uri="{FF2B5EF4-FFF2-40B4-BE49-F238E27FC236}">
                  <a16:creationId xmlns:a16="http://schemas.microsoft.com/office/drawing/2014/main" id="{218A5B8C-7794-481C-B3AF-A084EFC86718}"/>
                </a:ext>
              </a:extLst>
            </p:cNvPr>
            <p:cNvSpPr/>
            <p:nvPr/>
          </p:nvSpPr>
          <p:spPr>
            <a:xfrm>
              <a:off x="8296042" y="765031"/>
              <a:ext cx="3256418" cy="122748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Arrow: Chevron 4">
              <a:extLst>
                <a:ext uri="{FF2B5EF4-FFF2-40B4-BE49-F238E27FC236}">
                  <a16:creationId xmlns:a16="http://schemas.microsoft.com/office/drawing/2014/main" id="{518E8673-D090-4992-A66F-4C8E1BBFF108}"/>
                </a:ext>
              </a:extLst>
            </p:cNvPr>
            <p:cNvSpPr txBox="1"/>
            <p:nvPr/>
          </p:nvSpPr>
          <p:spPr>
            <a:xfrm>
              <a:off x="8847048" y="889373"/>
              <a:ext cx="2284415" cy="10250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013" tIns="34005" rIns="34005" bIns="34005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TERMEN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77E58D-67D9-47A1-87B8-D2388E92E08E}"/>
              </a:ext>
            </a:extLst>
          </p:cNvPr>
          <p:cNvGrpSpPr/>
          <p:nvPr/>
        </p:nvGrpSpPr>
        <p:grpSpPr>
          <a:xfrm>
            <a:off x="8594904" y="115621"/>
            <a:ext cx="1862521" cy="600551"/>
            <a:chOff x="8296044" y="765031"/>
            <a:chExt cx="3068704" cy="1227481"/>
          </a:xfrm>
          <a:solidFill>
            <a:srgbClr val="002060"/>
          </a:solidFill>
        </p:grpSpPr>
        <p:sp>
          <p:nvSpPr>
            <p:cNvPr id="64" name="Arrow: Chevron 63">
              <a:extLst>
                <a:ext uri="{FF2B5EF4-FFF2-40B4-BE49-F238E27FC236}">
                  <a16:creationId xmlns:a16="http://schemas.microsoft.com/office/drawing/2014/main" id="{42B5B7C8-FD67-491C-B37A-A4A694205528}"/>
                </a:ext>
              </a:extLst>
            </p:cNvPr>
            <p:cNvSpPr/>
            <p:nvPr/>
          </p:nvSpPr>
          <p:spPr>
            <a:xfrm>
              <a:off x="8296044" y="765031"/>
              <a:ext cx="3068704" cy="122748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Arrow: Chevron 4">
              <a:extLst>
                <a:ext uri="{FF2B5EF4-FFF2-40B4-BE49-F238E27FC236}">
                  <a16:creationId xmlns:a16="http://schemas.microsoft.com/office/drawing/2014/main" id="{F58C8D7A-6569-4CBF-8157-C24C5265DCA7}"/>
                </a:ext>
              </a:extLst>
            </p:cNvPr>
            <p:cNvSpPr txBox="1"/>
            <p:nvPr/>
          </p:nvSpPr>
          <p:spPr>
            <a:xfrm>
              <a:off x="8876882" y="854996"/>
              <a:ext cx="2091137" cy="1047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013" tIns="34005" rIns="34005" bIns="34005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ANEXE*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D13329A0-E8AF-4A7C-AD62-60FB0B3CD4A6}"/>
              </a:ext>
            </a:extLst>
          </p:cNvPr>
          <p:cNvSpPr/>
          <p:nvPr/>
        </p:nvSpPr>
        <p:spPr>
          <a:xfrm>
            <a:off x="3344095" y="81910"/>
            <a:ext cx="5238407" cy="61374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1C8424-1899-45B4-8FFD-FD5E56283F97}"/>
              </a:ext>
            </a:extLst>
          </p:cNvPr>
          <p:cNvGrpSpPr/>
          <p:nvPr/>
        </p:nvGrpSpPr>
        <p:grpSpPr>
          <a:xfrm>
            <a:off x="834902" y="95100"/>
            <a:ext cx="2304414" cy="600551"/>
            <a:chOff x="8296044" y="765031"/>
            <a:chExt cx="3068704" cy="1227481"/>
          </a:xfrm>
        </p:grpSpPr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59343E68-D915-4DBC-977D-02077D7022D8}"/>
                </a:ext>
              </a:extLst>
            </p:cNvPr>
            <p:cNvSpPr/>
            <p:nvPr/>
          </p:nvSpPr>
          <p:spPr>
            <a:xfrm>
              <a:off x="8296044" y="765031"/>
              <a:ext cx="3068704" cy="1227481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Arrow: Chevron 4">
              <a:extLst>
                <a:ext uri="{FF2B5EF4-FFF2-40B4-BE49-F238E27FC236}">
                  <a16:creationId xmlns:a16="http://schemas.microsoft.com/office/drawing/2014/main" id="{7E3D107D-448F-4390-BFAC-487F680E616E}"/>
                </a:ext>
              </a:extLst>
            </p:cNvPr>
            <p:cNvSpPr txBox="1"/>
            <p:nvPr/>
          </p:nvSpPr>
          <p:spPr>
            <a:xfrm>
              <a:off x="8909785" y="765031"/>
              <a:ext cx="1841223" cy="1227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013" tIns="34005" rIns="34005" bIns="34005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ETAPE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7670C30-8295-4C2A-8E16-B7CB2A1CC427}"/>
              </a:ext>
            </a:extLst>
          </p:cNvPr>
          <p:cNvSpPr/>
          <p:nvPr/>
        </p:nvSpPr>
        <p:spPr>
          <a:xfrm>
            <a:off x="4212288" y="227197"/>
            <a:ext cx="3967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rgbClr val="F5F5F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OBSERVAŢII / RECOMANDĂRI</a:t>
            </a:r>
            <a:endParaRPr lang="en-US" sz="2000" b="1" dirty="0">
              <a:solidFill>
                <a:srgbClr val="F5F5F4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81A5552-D4CA-481C-8816-1A8A92D1AFE6}"/>
              </a:ext>
            </a:extLst>
          </p:cNvPr>
          <p:cNvSpPr/>
          <p:nvPr/>
        </p:nvSpPr>
        <p:spPr>
          <a:xfrm>
            <a:off x="8835033" y="914681"/>
            <a:ext cx="151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Anexa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Modelul declaraţiei 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79C2BA-2F9C-49B1-B7C9-0BDD8DC63A1F}"/>
              </a:ext>
            </a:extLst>
          </p:cNvPr>
          <p:cNvSpPr/>
          <p:nvPr/>
        </p:nvSpPr>
        <p:spPr>
          <a:xfrm>
            <a:off x="8835033" y="1696622"/>
            <a:ext cx="184052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Anexa 2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Modelul deciziei de constituire a grupului de lucru pentru  implementarea  planului de integritate, in contextul SNA 2016-2020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7844F2-8DF2-4EE3-8D58-A361A3E10CAC}"/>
              </a:ext>
            </a:extLst>
          </p:cNvPr>
          <p:cNvSpPr/>
          <p:nvPr/>
        </p:nvSpPr>
        <p:spPr>
          <a:xfrm>
            <a:off x="8757294" y="4873480"/>
            <a:ext cx="253080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Anexa 3 </a:t>
            </a:r>
            <a:r>
              <a:rPr lang="ro-RO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Instrucţiuni privind identificarea şi evaluarea vulnerabilitatilor şi a riscurilor de corupție </a:t>
            </a:r>
          </a:p>
          <a:p>
            <a:r>
              <a:rPr lang="ro-RO" sz="11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1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Anexa A-</a:t>
            </a:r>
            <a:r>
              <a:rPr lang="ro-RO" sz="1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Modelul listei principalelor atribuţii</a:t>
            </a:r>
            <a:r>
              <a:rPr lang="ro-RO" sz="1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vulnerabile </a:t>
            </a:r>
          </a:p>
          <a:p>
            <a:r>
              <a:rPr lang="ro-RO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Anexa B </a:t>
            </a:r>
            <a:r>
              <a:rPr lang="ro-RO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Model de evaluare multi-criterială</a:t>
            </a:r>
          </a:p>
          <a:p>
            <a:r>
              <a:rPr lang="ro-RO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Anexa C</a:t>
            </a:r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s-E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o-RO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ro-RO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aport de evaluare a riscurilor, vulnerabilităţilor la corupţie şi a măsurilor de remediere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64AB77-871A-4933-BE7C-F003CB34E5A8}"/>
              </a:ext>
            </a:extLst>
          </p:cNvPr>
          <p:cNvSpPr/>
          <p:nvPr/>
        </p:nvSpPr>
        <p:spPr>
          <a:xfrm>
            <a:off x="10813982" y="946212"/>
            <a:ext cx="1376796" cy="28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martie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6BF113-6C37-454D-946A-A50B1A9BE237}"/>
              </a:ext>
            </a:extLst>
          </p:cNvPr>
          <p:cNvSpPr/>
          <p:nvPr/>
        </p:nvSpPr>
        <p:spPr>
          <a:xfrm>
            <a:off x="10815204" y="1729765"/>
            <a:ext cx="1376796" cy="28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martie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5467C3-BDCD-416F-AA33-97388A526D2F}"/>
              </a:ext>
            </a:extLst>
          </p:cNvPr>
          <p:cNvSpPr/>
          <p:nvPr/>
        </p:nvSpPr>
        <p:spPr>
          <a:xfrm>
            <a:off x="10919047" y="4933514"/>
            <a:ext cx="1272953" cy="28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martie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5FC54A8-678E-4AF0-AA5C-A76BF84FBD56}"/>
              </a:ext>
            </a:extLst>
          </p:cNvPr>
          <p:cNvSpPr/>
          <p:nvPr/>
        </p:nvSpPr>
        <p:spPr>
          <a:xfrm>
            <a:off x="965947" y="6476465"/>
            <a:ext cx="4872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o-RO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toate anexele se regăsesc în format electronic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au titlu de exemplu 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2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C65B93E-5A56-46C9-8BEC-CD75086574B2}"/>
              </a:ext>
            </a:extLst>
          </p:cNvPr>
          <p:cNvSpPr/>
          <p:nvPr/>
        </p:nvSpPr>
        <p:spPr>
          <a:xfrm>
            <a:off x="3205645" y="102807"/>
            <a:ext cx="5602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Planul de integritate trebuie să detalieze măsurile din SNA 2016-2020, aplicabile instituției dumneavoastră, în mod particularizat, în funcție de riscurile, vulnerabilitățile și nevoile de intervenție specifice pe care le-ați identificat în etapa 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trebuie să aibă un caracter concret și realist, sens în care este utilă și o estimare bugetară a activităților incluse. De asemenea, dorim să subliniem importanța consultării, în procesul de elaborare a planului de integritate, a angajaților și a partenerilor implicați în domeniul de activitate al instituției dumneavoastră.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F0C4B5-2B39-4E3A-BBA0-F13A3FBA80A2}"/>
              </a:ext>
            </a:extLst>
          </p:cNvPr>
          <p:cNvSpPr/>
          <p:nvPr/>
        </p:nvSpPr>
        <p:spPr>
          <a:xfrm>
            <a:off x="1049451" y="102807"/>
            <a:ext cx="2143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Elaborarea și aprobarea planului de integritate la nivelul instituţiilor subordonate/coordonate/în administrare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726A0-F117-4BF6-A580-618D94D59A9B}"/>
              </a:ext>
            </a:extLst>
          </p:cNvPr>
          <p:cNvGrpSpPr/>
          <p:nvPr/>
        </p:nvGrpSpPr>
        <p:grpSpPr>
          <a:xfrm>
            <a:off x="227068" y="143547"/>
            <a:ext cx="703441" cy="6363749"/>
            <a:chOff x="522997" y="1051667"/>
            <a:chExt cx="1406881" cy="127274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9E192E-D83B-4A96-B2AA-9DAF4F3D3E17}"/>
                </a:ext>
              </a:extLst>
            </p:cNvPr>
            <p:cNvGrpSpPr/>
            <p:nvPr/>
          </p:nvGrpSpPr>
          <p:grpSpPr>
            <a:xfrm>
              <a:off x="774701" y="1131910"/>
              <a:ext cx="914400" cy="9042400"/>
              <a:chOff x="7175500" y="3352800"/>
              <a:chExt cx="914400" cy="9042400"/>
            </a:xfrm>
          </p:grpSpPr>
          <p:sp>
            <p:nvSpPr>
              <p:cNvPr id="3" name="Line 1">
                <a:extLst>
                  <a:ext uri="{FF2B5EF4-FFF2-40B4-BE49-F238E27FC236}">
                    <a16:creationId xmlns:a16="http://schemas.microsoft.com/office/drawing/2014/main" id="{DF1098A1-4EC8-4ADD-806D-9AFA02092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35875" y="3352800"/>
                <a:ext cx="0" cy="9042400"/>
              </a:xfrm>
              <a:prstGeom prst="line">
                <a:avLst/>
              </a:prstGeom>
              <a:noFill/>
              <a:ln w="635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l"/>
                <a:endParaRPr lang="en-US" sz="1400" dirty="0"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  <p:sp>
            <p:nvSpPr>
              <p:cNvPr id="13" name="AutoShape 24">
                <a:extLst>
                  <a:ext uri="{FF2B5EF4-FFF2-40B4-BE49-F238E27FC236}">
                    <a16:creationId xmlns:a16="http://schemas.microsoft.com/office/drawing/2014/main" id="{24F80BD2-496E-4602-91E7-8C3F7AE8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0" y="6248400"/>
                <a:ext cx="914400" cy="533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en-US" sz="14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27C8A8-73E2-4E72-BBB0-2F6772F82ADE}"/>
                </a:ext>
              </a:extLst>
            </p:cNvPr>
            <p:cNvGrpSpPr/>
            <p:nvPr/>
          </p:nvGrpSpPr>
          <p:grpSpPr>
            <a:xfrm>
              <a:off x="522997" y="12409149"/>
              <a:ext cx="1370013" cy="1370014"/>
              <a:chOff x="19593721" y="10391874"/>
              <a:chExt cx="1370013" cy="1370014"/>
            </a:xfrm>
          </p:grpSpPr>
          <p:sp>
            <p:nvSpPr>
              <p:cNvPr id="35" name="AutoShape 13">
                <a:extLst>
                  <a:ext uri="{FF2B5EF4-FFF2-40B4-BE49-F238E27FC236}">
                    <a16:creationId xmlns:a16="http://schemas.microsoft.com/office/drawing/2014/main" id="{225FB33A-939F-41EB-9B36-AAB96893A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3721" y="10391874"/>
                <a:ext cx="1370013" cy="137001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15">
                <a:extLst>
                  <a:ext uri="{FF2B5EF4-FFF2-40B4-BE49-F238E27FC236}">
                    <a16:creationId xmlns:a16="http://schemas.microsoft.com/office/drawing/2014/main" id="{7E7AFA51-E6F0-4BE8-BD42-2151D3F01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2321" y="10620474"/>
                <a:ext cx="914399" cy="9144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0E5F12-6A56-4043-99E9-810154BD5F4E}"/>
                  </a:ext>
                </a:extLst>
              </p:cNvPr>
              <p:cNvSpPr/>
              <p:nvPr/>
            </p:nvSpPr>
            <p:spPr>
              <a:xfrm>
                <a:off x="20022931" y="10816254"/>
                <a:ext cx="552076" cy="61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F76948-6309-40EB-A7E7-9423F71F6AB3}"/>
                </a:ext>
              </a:extLst>
            </p:cNvPr>
            <p:cNvGrpSpPr/>
            <p:nvPr/>
          </p:nvGrpSpPr>
          <p:grpSpPr>
            <a:xfrm>
              <a:off x="559865" y="5586894"/>
              <a:ext cx="1370013" cy="1370014"/>
              <a:chOff x="19648935" y="10089973"/>
              <a:chExt cx="1370013" cy="1370014"/>
            </a:xfrm>
          </p:grpSpPr>
          <p:sp>
            <p:nvSpPr>
              <p:cNvPr id="46" name="AutoShape 13">
                <a:extLst>
                  <a:ext uri="{FF2B5EF4-FFF2-40B4-BE49-F238E27FC236}">
                    <a16:creationId xmlns:a16="http://schemas.microsoft.com/office/drawing/2014/main" id="{6AC5CFC3-0333-4A79-8593-7DC19242D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8935" y="10089973"/>
                <a:ext cx="1370013" cy="137001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AutoShape 15">
                <a:extLst>
                  <a:ext uri="{FF2B5EF4-FFF2-40B4-BE49-F238E27FC236}">
                    <a16:creationId xmlns:a16="http://schemas.microsoft.com/office/drawing/2014/main" id="{9BAC883C-34FD-4D7F-A516-67DF7FDC8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7535" y="10318573"/>
                <a:ext cx="914399" cy="9144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C5068F4-D459-4761-8389-8EBE9693F961}"/>
                  </a:ext>
                </a:extLst>
              </p:cNvPr>
              <p:cNvSpPr/>
              <p:nvPr/>
            </p:nvSpPr>
            <p:spPr>
              <a:xfrm>
                <a:off x="20060121" y="10436425"/>
                <a:ext cx="552076" cy="61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62612A8-A9E3-4888-A0EC-7EDE0D14FFC2}"/>
                </a:ext>
              </a:extLst>
            </p:cNvPr>
            <p:cNvGrpSpPr/>
            <p:nvPr/>
          </p:nvGrpSpPr>
          <p:grpSpPr>
            <a:xfrm>
              <a:off x="546893" y="1051667"/>
              <a:ext cx="1370013" cy="1370013"/>
              <a:chOff x="19604123" y="8117703"/>
              <a:chExt cx="1370013" cy="1370013"/>
            </a:xfrm>
          </p:grpSpPr>
          <p:sp>
            <p:nvSpPr>
              <p:cNvPr id="50" name="AutoShape 13">
                <a:extLst>
                  <a:ext uri="{FF2B5EF4-FFF2-40B4-BE49-F238E27FC236}">
                    <a16:creationId xmlns:a16="http://schemas.microsoft.com/office/drawing/2014/main" id="{2462403D-7A76-42E5-BFCA-109802D5A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4123" y="8117703"/>
                <a:ext cx="1370013" cy="137001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1" name="AutoShape 15">
                <a:extLst>
                  <a:ext uri="{FF2B5EF4-FFF2-40B4-BE49-F238E27FC236}">
                    <a16:creationId xmlns:a16="http://schemas.microsoft.com/office/drawing/2014/main" id="{29C95DE5-7C28-49FA-9066-3CAB5F2E4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723" y="8346303"/>
                <a:ext cx="914399" cy="91439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2023DA5-169B-4FEA-AD90-5B18E4D85FA6}"/>
                  </a:ext>
                </a:extLst>
              </p:cNvPr>
              <p:cNvSpPr/>
              <p:nvPr/>
            </p:nvSpPr>
            <p:spPr>
              <a:xfrm>
                <a:off x="20028281" y="8431533"/>
                <a:ext cx="552076" cy="61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3" name="Line 1">
            <a:extLst>
              <a:ext uri="{FF2B5EF4-FFF2-40B4-BE49-F238E27FC236}">
                <a16:creationId xmlns:a16="http://schemas.microsoft.com/office/drawing/2014/main" id="{FAC8D11C-1E12-486B-8FAB-198A18502D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9968" y="4678775"/>
            <a:ext cx="1374" cy="1137075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81A5552-D4CA-481C-8816-1A8A92D1AFE6}"/>
              </a:ext>
            </a:extLst>
          </p:cNvPr>
          <p:cNvSpPr/>
          <p:nvPr/>
        </p:nvSpPr>
        <p:spPr>
          <a:xfrm>
            <a:off x="8895713" y="127866"/>
            <a:ext cx="176759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Anexa 4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Modelul planului de integritate</a:t>
            </a:r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64AB77-871A-4933-BE7C-F003CB34E5A8}"/>
              </a:ext>
            </a:extLst>
          </p:cNvPr>
          <p:cNvSpPr/>
          <p:nvPr/>
        </p:nvSpPr>
        <p:spPr>
          <a:xfrm>
            <a:off x="10953879" y="183669"/>
            <a:ext cx="1376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martie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">
            <a:extLst>
              <a:ext uri="{FF2B5EF4-FFF2-40B4-BE49-F238E27FC236}">
                <a16:creationId xmlns:a16="http://schemas.microsoft.com/office/drawing/2014/main" id="{6322B392-2706-49CA-98CC-E473A2747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526" y="-11753"/>
            <a:ext cx="0" cy="155300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CACCD-D57B-48D0-9144-D6AD953525E4}"/>
              </a:ext>
            </a:extLst>
          </p:cNvPr>
          <p:cNvSpPr/>
          <p:nvPr/>
        </p:nvSpPr>
        <p:spPr>
          <a:xfrm>
            <a:off x="1004159" y="2280259"/>
            <a:ext cx="20684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Comunicarea informaţiilor şi a documentelor specifice procedurii de aderare la SNA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57AC3-C729-49FF-98A2-D9B2D962BE12}"/>
              </a:ext>
            </a:extLst>
          </p:cNvPr>
          <p:cNvSpPr/>
          <p:nvPr/>
        </p:nvSpPr>
        <p:spPr>
          <a:xfrm>
            <a:off x="3320272" y="2169247"/>
            <a:ext cx="577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Informaţii de comunicat: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buFont typeface="Times New Roman" panose="02020603050405020304" pitchFamily="18" charset="0"/>
              <a:buChar char="-"/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date de identificare și contact (nume, funcție, e-mail, telefon, fax) ale persoanelor desemnate la nivelul instituției dumneavoastră pentru implementarea SNA 2016-2020 (titulari şi membrii supleanţi);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buFont typeface="Times New Roman" panose="02020603050405020304" pitchFamily="18" charset="0"/>
              <a:buChar char="-"/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precizări privind actualizarea fişelor de post cu responsabilităţi/atribuţii privind implementarea SNA 2016-2020/planului de integritate.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Documente: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Declaraţia de aderare la SNA 2016-2020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Decizia de constituire a grupului de lucru 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o-RO" sz="1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Anexa A: </a:t>
            </a:r>
            <a:r>
              <a:rPr lang="ro-RO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Lista principalelor atribuţii</a:t>
            </a:r>
            <a:r>
              <a:rPr lang="ro-RO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vulnerabile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Anexa B: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 multi-criterială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Anexa C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Raportul de evaluare a riscurilor şi vulnerabilităţilor la corupţie, precum şi a măsurilor de remediere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Planul de integritate pentru perioada 2018-2020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BEBBE-2BAA-4D20-A490-D58387FEC651}"/>
              </a:ext>
            </a:extLst>
          </p:cNvPr>
          <p:cNvSpPr/>
          <p:nvPr/>
        </p:nvSpPr>
        <p:spPr>
          <a:xfrm>
            <a:off x="8895714" y="2143274"/>
            <a:ext cx="19194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Anexa 5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Modelul adresei de comunicare a informaţiilor şi documentelor specifice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8B308-07A2-4149-AA6C-E0ABA99969D1}"/>
              </a:ext>
            </a:extLst>
          </p:cNvPr>
          <p:cNvSpPr/>
          <p:nvPr/>
        </p:nvSpPr>
        <p:spPr>
          <a:xfrm>
            <a:off x="983603" y="5861475"/>
            <a:ext cx="2252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Implementarea măsurilor anticorupţie la nivelul instituţiei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B715D2-639B-4FC9-BAF5-0A1F2CB6AD45}"/>
              </a:ext>
            </a:extLst>
          </p:cNvPr>
          <p:cNvSpPr/>
          <p:nvPr/>
        </p:nvSpPr>
        <p:spPr>
          <a:xfrm>
            <a:off x="8938916" y="5708677"/>
            <a:ext cx="225260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Anexa 6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Recomandări privind implementarea  măsurilor anticorupţie la nivelul instituţiei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B6CD3-1D5B-476F-B964-98348A937AE5}"/>
              </a:ext>
            </a:extLst>
          </p:cNvPr>
          <p:cNvSpPr/>
          <p:nvPr/>
        </p:nvSpPr>
        <p:spPr>
          <a:xfrm>
            <a:off x="3350207" y="5814968"/>
            <a:ext cx="54915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Re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comandările privind implementarea măsurilor anticorupție le regăsiți în format electronic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E73E96-1F5B-4C9C-9B8D-1863FF9A1323}"/>
              </a:ext>
            </a:extLst>
          </p:cNvPr>
          <p:cNvSpPr/>
          <p:nvPr/>
        </p:nvSpPr>
        <p:spPr>
          <a:xfrm>
            <a:off x="11191518" y="5757480"/>
            <a:ext cx="901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  <p:sp>
        <p:nvSpPr>
          <p:cNvPr id="39" name="Line 1">
            <a:extLst>
              <a:ext uri="{FF2B5EF4-FFF2-40B4-BE49-F238E27FC236}">
                <a16:creationId xmlns:a16="http://schemas.microsoft.com/office/drawing/2014/main" id="{8094437E-168B-4C72-9921-EB3DD9C55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90" y="6514180"/>
            <a:ext cx="1" cy="419089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FDDFF5-EFC4-4CD4-8DE9-63360CC0B5D8}"/>
              </a:ext>
            </a:extLst>
          </p:cNvPr>
          <p:cNvSpPr/>
          <p:nvPr/>
        </p:nvSpPr>
        <p:spPr>
          <a:xfrm>
            <a:off x="10953879" y="2169247"/>
            <a:ext cx="1376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martie 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9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CF0C4B5-2B39-4E3A-BBA0-F13A3FBA80A2}"/>
              </a:ext>
            </a:extLst>
          </p:cNvPr>
          <p:cNvSpPr/>
          <p:nvPr/>
        </p:nvSpPr>
        <p:spPr>
          <a:xfrm>
            <a:off x="1019607" y="1623692"/>
            <a:ext cx="2068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Raportarea stadiului de implementare a măsurilor anticorupţie, in contextul SNA 2016-2020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64AB77-871A-4933-BE7C-F003CB34E5A8}"/>
              </a:ext>
            </a:extLst>
          </p:cNvPr>
          <p:cNvSpPr/>
          <p:nvPr/>
        </p:nvSpPr>
        <p:spPr>
          <a:xfrm>
            <a:off x="11235825" y="1618882"/>
            <a:ext cx="984264" cy="92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002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Semestrial/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solicitarea DI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">
            <a:extLst>
              <a:ext uri="{FF2B5EF4-FFF2-40B4-BE49-F238E27FC236}">
                <a16:creationId xmlns:a16="http://schemas.microsoft.com/office/drawing/2014/main" id="{6322B392-2706-49CA-98CC-E473A2747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526" y="-11753"/>
            <a:ext cx="0" cy="155300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44" name="Line 1">
            <a:extLst>
              <a:ext uri="{FF2B5EF4-FFF2-40B4-BE49-F238E27FC236}">
                <a16:creationId xmlns:a16="http://schemas.microsoft.com/office/drawing/2014/main" id="{63535BEF-6D8F-474D-8C33-DD9574216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526" y="-11754"/>
            <a:ext cx="0" cy="6869753"/>
          </a:xfrm>
          <a:prstGeom prst="line">
            <a:avLst/>
          </a:prstGeom>
          <a:noFill/>
          <a:ln w="635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  <a:sym typeface="Helvetica" panose="020B0604020202020204" pitchFamily="34" charset="0"/>
            </a:endParaRPr>
          </a:p>
        </p:txBody>
      </p:sp>
      <p:sp>
        <p:nvSpPr>
          <p:cNvPr id="56" name="AutoShape 13">
            <a:extLst>
              <a:ext uri="{FF2B5EF4-FFF2-40B4-BE49-F238E27FC236}">
                <a16:creationId xmlns:a16="http://schemas.microsoft.com/office/drawing/2014/main" id="{211983C9-1D2B-437F-AE39-C64CC046A509}"/>
              </a:ext>
            </a:extLst>
          </p:cNvPr>
          <p:cNvSpPr>
            <a:spLocks/>
          </p:cNvSpPr>
          <p:nvPr/>
        </p:nvSpPr>
        <p:spPr bwMode="auto">
          <a:xfrm>
            <a:off x="271185" y="1618272"/>
            <a:ext cx="685007" cy="68500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15">
            <a:extLst>
              <a:ext uri="{FF2B5EF4-FFF2-40B4-BE49-F238E27FC236}">
                <a16:creationId xmlns:a16="http://schemas.microsoft.com/office/drawing/2014/main" id="{C32180BF-AAC2-4F3F-B249-943074AE377A}"/>
              </a:ext>
            </a:extLst>
          </p:cNvPr>
          <p:cNvSpPr>
            <a:spLocks/>
          </p:cNvSpPr>
          <p:nvPr/>
        </p:nvSpPr>
        <p:spPr bwMode="auto">
          <a:xfrm>
            <a:off x="385485" y="1732572"/>
            <a:ext cx="457200" cy="457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FDD4C1-EECC-4F0D-9D3A-E73B318DBFC9}"/>
              </a:ext>
            </a:extLst>
          </p:cNvPr>
          <p:cNvSpPr/>
          <p:nvPr/>
        </p:nvSpPr>
        <p:spPr>
          <a:xfrm>
            <a:off x="466146" y="1809287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E9B27-AC4E-49DE-A386-2E354B041087}"/>
              </a:ext>
            </a:extLst>
          </p:cNvPr>
          <p:cNvSpPr/>
          <p:nvPr/>
        </p:nvSpPr>
        <p:spPr>
          <a:xfrm>
            <a:off x="3082100" y="1633499"/>
            <a:ext cx="56566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Raportarea stadiului de implementare a măsurilor anticorupţie, in contextul SNA 2016-2020, se va realiza de către </a:t>
            </a:r>
            <a:r>
              <a:rPr lang="ro-RO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consilierul de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integritate.</a:t>
            </a:r>
          </a:p>
          <a:p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Rapoarte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ce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trebuie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transmise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Direc</a:t>
            </a:r>
            <a:r>
              <a:rPr lang="ro-RO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ți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ei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Integritate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centralizarea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datelor</a:t>
            </a:r>
            <a:r>
              <a:rPr lang="en-US" sz="14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:</a:t>
            </a:r>
          </a:p>
          <a:p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>
              <a:buFont typeface="+mj-lt"/>
              <a:buAutoNum type="arabicPeriod"/>
              <a:tabLst>
                <a:tab pos="95250" algn="l"/>
                <a:tab pos="152400" algn="l"/>
              </a:tabLst>
            </a:pP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Raport de autoevaluare privind  implementarea </a:t>
            </a: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Strategiei </a:t>
            </a:r>
            <a:r>
              <a:rPr lang="en-US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N</a:t>
            </a: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aţionale </a:t>
            </a:r>
            <a:r>
              <a:rPr lang="en-US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A</a:t>
            </a: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nticorupţie 2016 – 2020;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>
              <a:buFont typeface="+mj-lt"/>
              <a:buAutoNum type="arabicPeriod"/>
              <a:tabLst>
                <a:tab pos="95250" algn="l"/>
                <a:tab pos="152400" algn="l"/>
              </a:tabLst>
            </a:pP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Raport de progres </a:t>
            </a: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planului de integritate </a:t>
            </a: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pentru perioada 2018-2020;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>
              <a:buFont typeface="+mj-lt"/>
              <a:buAutoNum type="arabicPeriod"/>
              <a:tabLst>
                <a:tab pos="95250" algn="l"/>
                <a:tab pos="152400" algn="l"/>
              </a:tabLst>
            </a:pP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Inventarul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măsurilor de transparenţă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instituţională şi de prevenire a corupţiei, precum şi indicatorii de evaluare;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-342900">
              <a:buFont typeface="+mj-lt"/>
              <a:buAutoNum type="arabicPeriod"/>
              <a:tabLst>
                <a:tab pos="95250" algn="l"/>
                <a:tab pos="152400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ţ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incidentelor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integritate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măsurile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adoptate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remedierea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aspectelor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favorizat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producerea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incidentului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1116D-778E-4EFA-9D47-30BC012FEA30}"/>
              </a:ext>
            </a:extLst>
          </p:cNvPr>
          <p:cNvSpPr/>
          <p:nvPr/>
        </p:nvSpPr>
        <p:spPr>
          <a:xfrm>
            <a:off x="8636393" y="1618272"/>
            <a:ext cx="2599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tabLst>
                <a:tab pos="95250" algn="l"/>
                <a:tab pos="160020" algn="l"/>
              </a:tabLs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Anexa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Modelul r</a:t>
            </a: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aportului de autoevaluare privind implementarea </a:t>
            </a: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Strategiei naţionale anticorupţie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95250" algn="l"/>
                <a:tab pos="160020" algn="l"/>
              </a:tabLst>
            </a:pP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2016 – 2020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95250" algn="l"/>
                <a:tab pos="160020" algn="l"/>
              </a:tabLst>
            </a:pP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5250" algn="l"/>
                <a:tab pos="160020" algn="l"/>
              </a:tabLs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Anexa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Modelul raportului privind stadiul implementării planului de integritate pentru perioada 2018-2020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5250" algn="l"/>
                <a:tab pos="160020" algn="l"/>
              </a:tabLst>
            </a:pP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95250" algn="l"/>
                <a:tab pos="160020" algn="l"/>
              </a:tabLs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Anexa 1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Modelul inventarului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măsurilor de transparenţă instituţională şi de prevenire a corupţiei, precum şi indicatorii de evaluare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95250" algn="l"/>
                <a:tab pos="160020" algn="l"/>
              </a:tabLst>
            </a:pPr>
            <a:r>
              <a:rPr lang="ro-RO" sz="1400" i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Anexa 1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Modelul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aţ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incidentelor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integritate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măsurile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adoptate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remedierea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aspectelor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favorizat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producerea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incidentului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21740-59D3-4EE4-BB25-5C77A304E88A}"/>
              </a:ext>
            </a:extLst>
          </p:cNvPr>
          <p:cNvSpPr/>
          <p:nvPr/>
        </p:nvSpPr>
        <p:spPr>
          <a:xfrm>
            <a:off x="8636393" y="189124"/>
            <a:ext cx="2311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Recomandări privind monitorizarea implementării măsurilor anticorupţie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0F60F9-F5EC-4643-A3AE-07202E587D42}"/>
              </a:ext>
            </a:extLst>
          </p:cNvPr>
          <p:cNvSpPr/>
          <p:nvPr/>
        </p:nvSpPr>
        <p:spPr>
          <a:xfrm>
            <a:off x="3082100" y="194713"/>
            <a:ext cx="531315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Această monitorizare a implementării măsurilor anticorupție și colectarea datelor și a informațiilor, în contextul SNA 2016-2020, se realizează de către consilierul de integritate.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04DE6-CA33-42E6-B2CF-F0994F3095E7}"/>
              </a:ext>
            </a:extLst>
          </p:cNvPr>
          <p:cNvSpPr/>
          <p:nvPr/>
        </p:nvSpPr>
        <p:spPr>
          <a:xfrm>
            <a:off x="1053733" y="183568"/>
            <a:ext cx="1852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Monitorizarea progresului înregistrat în implementarea măsurilor anticorupţie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3F08838E-BF3E-4A0D-A99D-6EFBBD507DF8}"/>
              </a:ext>
            </a:extLst>
          </p:cNvPr>
          <p:cNvSpPr>
            <a:spLocks/>
          </p:cNvSpPr>
          <p:nvPr/>
        </p:nvSpPr>
        <p:spPr bwMode="auto">
          <a:xfrm>
            <a:off x="271185" y="153950"/>
            <a:ext cx="685007" cy="68500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3F9BE186-DFDC-44B1-9B3D-F2AADCB2FD85}"/>
              </a:ext>
            </a:extLst>
          </p:cNvPr>
          <p:cNvSpPr>
            <a:spLocks/>
          </p:cNvSpPr>
          <p:nvPr/>
        </p:nvSpPr>
        <p:spPr bwMode="auto">
          <a:xfrm>
            <a:off x="385485" y="268250"/>
            <a:ext cx="457200" cy="457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5ED28-0368-43B8-8C4E-BD72E8365572}"/>
              </a:ext>
            </a:extLst>
          </p:cNvPr>
          <p:cNvSpPr/>
          <p:nvPr/>
        </p:nvSpPr>
        <p:spPr>
          <a:xfrm>
            <a:off x="466146" y="34496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C2BAAD-78B2-40F7-AFEF-A16095D2D086}"/>
              </a:ext>
            </a:extLst>
          </p:cNvPr>
          <p:cNvSpPr/>
          <p:nvPr/>
        </p:nvSpPr>
        <p:spPr>
          <a:xfrm>
            <a:off x="11290482" y="206465"/>
            <a:ext cx="901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</p:spTree>
    <p:extLst>
      <p:ext uri="{BB962C8B-B14F-4D97-AF65-F5344CB8AC3E}">
        <p14:creationId xmlns:p14="http://schemas.microsoft.com/office/powerpoint/2010/main" val="34924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9638225-F318-4112-B985-1125ABB3571B}"/>
              </a:ext>
            </a:extLst>
          </p:cNvPr>
          <p:cNvSpPr>
            <a:spLocks/>
          </p:cNvSpPr>
          <p:nvPr/>
        </p:nvSpPr>
        <p:spPr bwMode="auto">
          <a:xfrm>
            <a:off x="1038225" y="2181405"/>
            <a:ext cx="10112375" cy="440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496" y="21600"/>
                </a:moveTo>
                <a:lnTo>
                  <a:pt x="0" y="21600"/>
                </a:lnTo>
                <a:lnTo>
                  <a:pt x="0" y="10951"/>
                </a:lnTo>
                <a:lnTo>
                  <a:pt x="21599" y="10951"/>
                </a:lnTo>
                <a:lnTo>
                  <a:pt x="21599" y="0"/>
                </a:lnTo>
                <a:lnTo>
                  <a:pt x="206" y="0"/>
                </a:lnTo>
              </a:path>
            </a:pathLst>
          </a:custGeom>
          <a:noFill/>
          <a:ln w="63500" cap="flat" cmpd="sng">
            <a:solidFill>
              <a:schemeClr val="bg1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7286C-377D-46EF-AAB3-669B9ED0FD0C}"/>
              </a:ext>
            </a:extLst>
          </p:cNvPr>
          <p:cNvSpPr/>
          <p:nvPr/>
        </p:nvSpPr>
        <p:spPr>
          <a:xfrm>
            <a:off x="8970493" y="4655613"/>
            <a:ext cx="2430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Îndeplinește rolul de persoană de contact în raport cu Direcția de Integritate, asigură asistenţă tehnică coordonatorului/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managerul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 grupului de lucru pentru implementarea </a:t>
            </a:r>
            <a:r>
              <a:rPr lang="ro-RO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şi a</a:t>
            </a:r>
            <a:r>
              <a:rPr lang="ro-RO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planului de integritate</a:t>
            </a:r>
            <a:endParaRPr lang="en-US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02D56-1DD4-4ECA-AEFA-784C0E79B6BB}"/>
              </a:ext>
            </a:extLst>
          </p:cNvPr>
          <p:cNvSpPr/>
          <p:nvPr/>
        </p:nvSpPr>
        <p:spPr>
          <a:xfrm>
            <a:off x="3949759" y="2447148"/>
            <a:ext cx="2161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Promovează politica instituţiei privind protecţia avertizorilor de integritate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613F8-9B26-4DCC-B302-943DE789363E}"/>
              </a:ext>
            </a:extLst>
          </p:cNvPr>
          <p:cNvSpPr/>
          <p:nvPr/>
        </p:nvSpPr>
        <p:spPr>
          <a:xfrm>
            <a:off x="6812338" y="2384062"/>
            <a:ext cx="2261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Evaluează nivelul de cunoştinţe al personalului privind etica şi integritatea </a:t>
            </a:r>
            <a:r>
              <a:rPr lang="ro-RO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(prin aplicarea de chestionare</a:t>
            </a:r>
            <a:r>
              <a:rPr lang="es-ES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s-ES" sz="1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interviuri</a:t>
            </a:r>
            <a:r>
              <a:rPr lang="ro-RO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etc.)</a:t>
            </a:r>
            <a:endParaRPr lang="en-US" sz="1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0EB7C-965B-4379-9591-5E12FAF59467}"/>
              </a:ext>
            </a:extLst>
          </p:cNvPr>
          <p:cNvSpPr/>
          <p:nvPr/>
        </p:nvSpPr>
        <p:spPr>
          <a:xfrm>
            <a:off x="9141054" y="2383698"/>
            <a:ext cx="1942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Oferă angajaţilor sprijin cu privire la respectarea standardelor de etică şi integritate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81B2-98DC-42F0-A3E1-E047F361D1EA}"/>
              </a:ext>
            </a:extLst>
          </p:cNvPr>
          <p:cNvSpPr/>
          <p:nvPr/>
        </p:nvSpPr>
        <p:spPr>
          <a:xfrm>
            <a:off x="1228580" y="4608870"/>
            <a:ext cx="26063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Disemineaza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angajaţilor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noutăţi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ghiduri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culegeri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speţe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proiecţii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eticii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integrităţii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prevenirii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combaterii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corupţiei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DI/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specialiştii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instituţiilor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1FF91-00A9-4AB4-8447-2800941DCF9D}"/>
              </a:ext>
            </a:extLst>
          </p:cNvPr>
          <p:cNvSpPr/>
          <p:nvPr/>
        </p:nvSpPr>
        <p:spPr>
          <a:xfrm>
            <a:off x="3955452" y="4608870"/>
            <a:ext cx="26063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02870" algn="l"/>
              </a:tabLst>
            </a:pP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Monitorizează aplicarea de către angajaţi a reglementărilor cu privire la etică, integritate, prevenirea şi raportarea neregulilor/ actelor de corupţie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22AE8E58-66D8-44A5-9F94-900764DF1511}"/>
              </a:ext>
            </a:extLst>
          </p:cNvPr>
          <p:cNvSpPr>
            <a:spLocks/>
          </p:cNvSpPr>
          <p:nvPr/>
        </p:nvSpPr>
        <p:spPr bwMode="auto">
          <a:xfrm>
            <a:off x="2262934" y="2071007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44114-40B7-4445-8E3D-F18C6F16AEA0}"/>
              </a:ext>
            </a:extLst>
          </p:cNvPr>
          <p:cNvSpPr/>
          <p:nvPr/>
        </p:nvSpPr>
        <p:spPr>
          <a:xfrm>
            <a:off x="1190629" y="2414318"/>
            <a:ext cx="2336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 monitorizarea, colectarea datelor şi raportarea acestora către </a:t>
            </a:r>
            <a:r>
              <a:rPr lang="ro-RO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DI/MDRAP/ Secretariatul tehnic al SNA 2016-2020 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348D5C-0E8D-4EF9-9605-ED60B47AC40C}"/>
              </a:ext>
            </a:extLst>
          </p:cNvPr>
          <p:cNvSpPr/>
          <p:nvPr/>
        </p:nvSpPr>
        <p:spPr>
          <a:xfrm>
            <a:off x="6812338" y="4633432"/>
            <a:ext cx="2161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Promovează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canalele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mecanismele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sesizare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neregulilor/ abaterilor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posibilelor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corupţie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fraudă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s-E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whistle</a:t>
            </a:r>
            <a:r>
              <a:rPr lang="es-E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blowing”)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E6868AD3-4A7C-4E40-8EEE-9366EF0E901A}"/>
              </a:ext>
            </a:extLst>
          </p:cNvPr>
          <p:cNvSpPr>
            <a:spLocks/>
          </p:cNvSpPr>
          <p:nvPr/>
        </p:nvSpPr>
        <p:spPr bwMode="auto">
          <a:xfrm>
            <a:off x="4949351" y="2111880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" name="Picture 2" descr="Imagini pentru ethics">
            <a:extLst>
              <a:ext uri="{FF2B5EF4-FFF2-40B4-BE49-F238E27FC236}">
                <a16:creationId xmlns:a16="http://schemas.microsoft.com/office/drawing/2014/main" id="{C8E57F0C-5E6D-478D-8784-72B32DCE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38" y="16311"/>
            <a:ext cx="4014990" cy="20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346A0DF-F192-4B63-9D97-C30AA4725EA5}"/>
              </a:ext>
            </a:extLst>
          </p:cNvPr>
          <p:cNvSpPr/>
          <p:nvPr/>
        </p:nvSpPr>
        <p:spPr>
          <a:xfrm>
            <a:off x="1010401" y="254432"/>
            <a:ext cx="4248248" cy="12151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CONSILIERUL DE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5">
            <a:extLst>
              <a:ext uri="{FF2B5EF4-FFF2-40B4-BE49-F238E27FC236}">
                <a16:creationId xmlns:a16="http://schemas.microsoft.com/office/drawing/2014/main" id="{FD27B710-9E02-461A-8779-04BC9853E2D0}"/>
              </a:ext>
            </a:extLst>
          </p:cNvPr>
          <p:cNvSpPr>
            <a:spLocks/>
          </p:cNvSpPr>
          <p:nvPr/>
        </p:nvSpPr>
        <p:spPr bwMode="auto">
          <a:xfrm>
            <a:off x="7685860" y="2071007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6D75109B-A49A-4315-806A-F391A56EED6E}"/>
              </a:ext>
            </a:extLst>
          </p:cNvPr>
          <p:cNvSpPr>
            <a:spLocks/>
          </p:cNvSpPr>
          <p:nvPr/>
        </p:nvSpPr>
        <p:spPr bwMode="auto">
          <a:xfrm>
            <a:off x="9929066" y="2087318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15">
            <a:extLst>
              <a:ext uri="{FF2B5EF4-FFF2-40B4-BE49-F238E27FC236}">
                <a16:creationId xmlns:a16="http://schemas.microsoft.com/office/drawing/2014/main" id="{2469D8D4-07BB-429D-B07E-344AE5B7A073}"/>
              </a:ext>
            </a:extLst>
          </p:cNvPr>
          <p:cNvSpPr>
            <a:spLocks/>
          </p:cNvSpPr>
          <p:nvPr/>
        </p:nvSpPr>
        <p:spPr bwMode="auto">
          <a:xfrm>
            <a:off x="2262934" y="4353363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6A112D16-8C1C-4528-853E-2EB9BB0AF172}"/>
              </a:ext>
            </a:extLst>
          </p:cNvPr>
          <p:cNvSpPr>
            <a:spLocks/>
          </p:cNvSpPr>
          <p:nvPr/>
        </p:nvSpPr>
        <p:spPr bwMode="auto">
          <a:xfrm>
            <a:off x="5030734" y="4320345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id="{5329269C-69B7-4A54-9F56-46E2DEB95634}"/>
              </a:ext>
            </a:extLst>
          </p:cNvPr>
          <p:cNvSpPr>
            <a:spLocks/>
          </p:cNvSpPr>
          <p:nvPr/>
        </p:nvSpPr>
        <p:spPr bwMode="auto">
          <a:xfrm>
            <a:off x="7685860" y="4353363"/>
            <a:ext cx="162766" cy="1859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B8FC496A-0CE3-463B-89D5-6A39A485CA3B}"/>
              </a:ext>
            </a:extLst>
          </p:cNvPr>
          <p:cNvSpPr>
            <a:spLocks/>
          </p:cNvSpPr>
          <p:nvPr/>
        </p:nvSpPr>
        <p:spPr bwMode="auto">
          <a:xfrm>
            <a:off x="9984249" y="4321663"/>
            <a:ext cx="162766" cy="18466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88900" cap="flat" cmpd="sng">
            <a:solidFill>
              <a:srgbClr val="0070C0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00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6913C-E497-4F20-AF10-8BBD5B396919}"/>
              </a:ext>
            </a:extLst>
          </p:cNvPr>
          <p:cNvSpPr/>
          <p:nvPr/>
        </p:nvSpPr>
        <p:spPr>
          <a:xfrm>
            <a:off x="2809339" y="272744"/>
            <a:ext cx="7305332" cy="12098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AVERTIZORUL ÎN INTERES PUBLIC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49C201-BBA7-4C4D-997E-1F4871A20753}"/>
              </a:ext>
            </a:extLst>
          </p:cNvPr>
          <p:cNvSpPr/>
          <p:nvPr/>
        </p:nvSpPr>
        <p:spPr>
          <a:xfrm>
            <a:off x="5312019" y="1787312"/>
            <a:ext cx="66202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00430" algn="l"/>
              </a:tabLst>
            </a:pP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CINE POATE AVEA CALITATE DE AVERTIZOR DE INTEGRITATE ?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900430" algn="l"/>
              </a:tabLst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orice persoană angajată în cadrul PMB,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instituţiile subordonate, 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sesizează cu bună - credinţă posibile încălcări ale legii.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AVERTIZORUL DE INTEGRITATE POATE FI: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funcţionar public;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personal contractual, conform codului muncii;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71450" algn="l"/>
                <a:tab pos="228600" algn="l"/>
              </a:tabLst>
            </a:pP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personal care îşi desfăşoară activitatea în baza unor statute speciale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tabLst>
                <a:tab pos="171450" algn="l"/>
                <a:tab pos="228600" algn="l"/>
              </a:tabLst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Avertizorul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 de Integritate pentru sesizarea încălcării normelor legale și deontologice </a:t>
            </a:r>
          </a:p>
          <a:p>
            <a:pPr lvl="0"/>
            <a:endParaRPr lang="ro-RO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Avertizorul beneficiază de protecție legală și consiliere atât din partea DI cât și în relația cu alte autorități, ori instituții publice</a:t>
            </a:r>
          </a:p>
          <a:p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B79C2A17-46E2-44E0-85DC-058F612E89A1}"/>
              </a:ext>
            </a:extLst>
          </p:cNvPr>
          <p:cNvSpPr>
            <a:spLocks/>
          </p:cNvSpPr>
          <p:nvPr/>
        </p:nvSpPr>
        <p:spPr bwMode="auto">
          <a:xfrm>
            <a:off x="4951969" y="1786209"/>
            <a:ext cx="357358" cy="407182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AutoShape 19">
            <a:extLst>
              <a:ext uri="{FF2B5EF4-FFF2-40B4-BE49-F238E27FC236}">
                <a16:creationId xmlns:a16="http://schemas.microsoft.com/office/drawing/2014/main" id="{CEA6BAF0-ACC9-4932-AE8D-04966376D40D}"/>
              </a:ext>
            </a:extLst>
          </p:cNvPr>
          <p:cNvSpPr>
            <a:spLocks/>
          </p:cNvSpPr>
          <p:nvPr/>
        </p:nvSpPr>
        <p:spPr bwMode="auto">
          <a:xfrm>
            <a:off x="4951969" y="2885373"/>
            <a:ext cx="357358" cy="407182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9AB43C6D-FE4F-429E-B455-8EB40E0BF7DF}"/>
              </a:ext>
            </a:extLst>
          </p:cNvPr>
          <p:cNvSpPr>
            <a:spLocks/>
          </p:cNvSpPr>
          <p:nvPr/>
        </p:nvSpPr>
        <p:spPr bwMode="auto">
          <a:xfrm>
            <a:off x="4957308" y="4406864"/>
            <a:ext cx="357358" cy="407182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822DC99F-F8E2-4216-8BD2-EBA183C478DF}"/>
              </a:ext>
            </a:extLst>
          </p:cNvPr>
          <p:cNvSpPr>
            <a:spLocks/>
          </p:cNvSpPr>
          <p:nvPr/>
        </p:nvSpPr>
        <p:spPr bwMode="auto">
          <a:xfrm>
            <a:off x="4951969" y="5132789"/>
            <a:ext cx="357358" cy="407182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B305D-178A-4594-AC6D-B44BD8F16EBB}"/>
              </a:ext>
            </a:extLst>
          </p:cNvPr>
          <p:cNvSpPr/>
          <p:nvPr/>
        </p:nvSpPr>
        <p:spPr>
          <a:xfrm>
            <a:off x="5310554" y="5762592"/>
            <a:ext cx="6881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cererea avertizorului, se asigurară condiţii de publicitate sporită a cercetării disciplinare în urma unui act de avertizare, prin invitarea presei, a sindicatului </a:t>
            </a:r>
            <a:r>
              <a:rPr lang="ro-RO" sz="1600" b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reprezentativ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ori asociaţiei profesionale de care acesta aparţine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9">
            <a:extLst>
              <a:ext uri="{FF2B5EF4-FFF2-40B4-BE49-F238E27FC236}">
                <a16:creationId xmlns:a16="http://schemas.microsoft.com/office/drawing/2014/main" id="{28BE2D63-2F1F-4D45-953B-01A07E52E67F}"/>
              </a:ext>
            </a:extLst>
          </p:cNvPr>
          <p:cNvSpPr>
            <a:spLocks/>
          </p:cNvSpPr>
          <p:nvPr/>
        </p:nvSpPr>
        <p:spPr bwMode="auto">
          <a:xfrm>
            <a:off x="4923300" y="5828559"/>
            <a:ext cx="357358" cy="407182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69F71DD-56A6-498B-AD8E-A9D95FB3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825" y="1829854"/>
            <a:ext cx="5531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ESTE AVERTIZAREA </a:t>
            </a:r>
            <a:r>
              <a:rPr kumimoji="0" lang="ro-RO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INTERES PUBLIC?  </a:t>
            </a:r>
            <a:endParaRPr kumimoji="0" lang="ro-RO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6A883E9-934D-479F-A846-1BFADBC6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4" y="2213827"/>
            <a:ext cx="47167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171450" algn="l"/>
              </a:tabLst>
            </a:pPr>
            <a:r>
              <a:rPr kumimoji="0" lang="ro-RO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Semnalarea încălcării reglementărilor legale şi procedurale în vigoare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1714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171450" algn="l"/>
              </a:tabLst>
            </a:pPr>
            <a:r>
              <a:rPr kumimoji="0" lang="ro-RO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Semnalarea abaterii de la regulile deontologiei profesionale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1714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171450" algn="l"/>
              </a:tabLst>
            </a:pPr>
            <a:r>
              <a:rPr kumimoji="0" lang="ro-RO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Semnalarea nerespectării principiilor bunei administrări, eficienţei</a:t>
            </a:r>
            <a:r>
              <a:rPr kumimoji="0" lang="ro-RO" altLang="en-US" sz="1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o-RO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eficacităţii, economicităţii şi transparenţei</a:t>
            </a:r>
            <a:endParaRPr kumimoji="0" lang="ro-RO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C:\Documents and Settings\vcodru\Desktop\integritate.jpg">
            <a:extLst>
              <a:ext uri="{FF2B5EF4-FFF2-40B4-BE49-F238E27FC236}">
                <a16:creationId xmlns:a16="http://schemas.microsoft.com/office/drawing/2014/main" id="{3988A44E-E680-4E20-991E-BF916788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1" y="4542587"/>
            <a:ext cx="4141549" cy="20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9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E141B14-D8EF-4940-B861-0AADEF9A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45" y="-1"/>
            <a:ext cx="4090953" cy="21561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9FC6A9-4469-46C7-9FDC-B8C45C8DBA84}"/>
              </a:ext>
            </a:extLst>
          </p:cNvPr>
          <p:cNvGrpSpPr/>
          <p:nvPr/>
        </p:nvGrpSpPr>
        <p:grpSpPr>
          <a:xfrm>
            <a:off x="7785506" y="3313336"/>
            <a:ext cx="277585" cy="279401"/>
            <a:chOff x="9055100" y="6832600"/>
            <a:chExt cx="508000" cy="508000"/>
          </a:xfrm>
          <a:solidFill>
            <a:srgbClr val="002060"/>
          </a:solidFill>
        </p:grpSpPr>
        <p:sp>
          <p:nvSpPr>
            <p:cNvPr id="3" name="AutoShape 124">
              <a:extLst>
                <a:ext uri="{FF2B5EF4-FFF2-40B4-BE49-F238E27FC236}">
                  <a16:creationId xmlns:a16="http://schemas.microsoft.com/office/drawing/2014/main" id="{0A0A697D-AAE1-4876-BDF2-E1D748C8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68326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AutoShape 125">
              <a:extLst>
                <a:ext uri="{FF2B5EF4-FFF2-40B4-BE49-F238E27FC236}">
                  <a16:creationId xmlns:a16="http://schemas.microsoft.com/office/drawing/2014/main" id="{2E708DBD-A1F1-438A-B012-42614C2CF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596" y="69469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AutoShape 126">
              <a:extLst>
                <a:ext uri="{FF2B5EF4-FFF2-40B4-BE49-F238E27FC236}">
                  <a16:creationId xmlns:a16="http://schemas.microsoft.com/office/drawing/2014/main" id="{FAC701CC-AD78-4506-AEAB-41A0B96E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9342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127">
              <a:extLst>
                <a:ext uri="{FF2B5EF4-FFF2-40B4-BE49-F238E27FC236}">
                  <a16:creationId xmlns:a16="http://schemas.microsoft.com/office/drawing/2014/main" id="{966D0644-2CBF-4239-A45A-ABD69A91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0" y="70104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grp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2B59BE-32F5-4263-BD90-EA0F631EF652}"/>
              </a:ext>
            </a:extLst>
          </p:cNvPr>
          <p:cNvGrpSpPr/>
          <p:nvPr/>
        </p:nvGrpSpPr>
        <p:grpSpPr>
          <a:xfrm>
            <a:off x="7788761" y="2494961"/>
            <a:ext cx="277585" cy="279401"/>
            <a:chOff x="9055100" y="6832600"/>
            <a:chExt cx="508000" cy="508000"/>
          </a:xfrm>
          <a:solidFill>
            <a:srgbClr val="002060"/>
          </a:solidFill>
        </p:grpSpPr>
        <p:sp>
          <p:nvSpPr>
            <p:cNvPr id="8" name="AutoShape 124">
              <a:extLst>
                <a:ext uri="{FF2B5EF4-FFF2-40B4-BE49-F238E27FC236}">
                  <a16:creationId xmlns:a16="http://schemas.microsoft.com/office/drawing/2014/main" id="{3E7FC922-CA0F-427E-8B15-90150B7E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68326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25">
              <a:extLst>
                <a:ext uri="{FF2B5EF4-FFF2-40B4-BE49-F238E27FC236}">
                  <a16:creationId xmlns:a16="http://schemas.microsoft.com/office/drawing/2014/main" id="{6797F081-9F78-4E8D-B874-C5F250908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69469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26">
              <a:extLst>
                <a:ext uri="{FF2B5EF4-FFF2-40B4-BE49-F238E27FC236}">
                  <a16:creationId xmlns:a16="http://schemas.microsoft.com/office/drawing/2014/main" id="{49DA0DDE-C05C-42BB-A3EC-97657FB6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9342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127">
              <a:extLst>
                <a:ext uri="{FF2B5EF4-FFF2-40B4-BE49-F238E27FC236}">
                  <a16:creationId xmlns:a16="http://schemas.microsoft.com/office/drawing/2014/main" id="{168CE473-2BDF-4FF6-9ECA-1716D02D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0" y="70104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grp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79756-3A0B-44B8-A485-D02208334D5B}"/>
              </a:ext>
            </a:extLst>
          </p:cNvPr>
          <p:cNvGrpSpPr/>
          <p:nvPr/>
        </p:nvGrpSpPr>
        <p:grpSpPr>
          <a:xfrm>
            <a:off x="7766751" y="4418493"/>
            <a:ext cx="277585" cy="279401"/>
            <a:chOff x="9055100" y="6832600"/>
            <a:chExt cx="508000" cy="508000"/>
          </a:xfrm>
          <a:solidFill>
            <a:srgbClr val="002060"/>
          </a:solidFill>
        </p:grpSpPr>
        <p:sp>
          <p:nvSpPr>
            <p:cNvPr id="13" name="AutoShape 124">
              <a:extLst>
                <a:ext uri="{FF2B5EF4-FFF2-40B4-BE49-F238E27FC236}">
                  <a16:creationId xmlns:a16="http://schemas.microsoft.com/office/drawing/2014/main" id="{E4C70386-8479-4984-B93F-BD6088989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68326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25">
              <a:extLst>
                <a:ext uri="{FF2B5EF4-FFF2-40B4-BE49-F238E27FC236}">
                  <a16:creationId xmlns:a16="http://schemas.microsoft.com/office/drawing/2014/main" id="{F66D4209-B6EA-4EC8-B541-14ACD907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69469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A2ADEBFB-6280-4076-9DE4-D70B17E9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9342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FFAFDF70-DB3D-4197-8F4F-EC0921B1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0" y="70104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grp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6D8C0E-F7A4-4217-8659-5188D0D0F49D}"/>
              </a:ext>
            </a:extLst>
          </p:cNvPr>
          <p:cNvGrpSpPr/>
          <p:nvPr/>
        </p:nvGrpSpPr>
        <p:grpSpPr>
          <a:xfrm>
            <a:off x="7823460" y="5477881"/>
            <a:ext cx="277585" cy="279401"/>
            <a:chOff x="9055100" y="6832600"/>
            <a:chExt cx="508000" cy="508000"/>
          </a:xfrm>
          <a:solidFill>
            <a:srgbClr val="002060"/>
          </a:solidFill>
        </p:grpSpPr>
        <p:sp>
          <p:nvSpPr>
            <p:cNvPr id="18" name="AutoShape 124">
              <a:extLst>
                <a:ext uri="{FF2B5EF4-FFF2-40B4-BE49-F238E27FC236}">
                  <a16:creationId xmlns:a16="http://schemas.microsoft.com/office/drawing/2014/main" id="{447172C2-CC93-47C9-B674-89EFB783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100" y="68326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25">
              <a:extLst>
                <a:ext uri="{FF2B5EF4-FFF2-40B4-BE49-F238E27FC236}">
                  <a16:creationId xmlns:a16="http://schemas.microsoft.com/office/drawing/2014/main" id="{36E261A9-16F3-41EC-8FFD-CBC5BF0C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69469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126">
              <a:extLst>
                <a:ext uri="{FF2B5EF4-FFF2-40B4-BE49-F238E27FC236}">
                  <a16:creationId xmlns:a16="http://schemas.microsoft.com/office/drawing/2014/main" id="{15D60C5E-A3BF-4413-AF32-BDB7BB015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9342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127">
              <a:extLst>
                <a:ext uri="{FF2B5EF4-FFF2-40B4-BE49-F238E27FC236}">
                  <a16:creationId xmlns:a16="http://schemas.microsoft.com/office/drawing/2014/main" id="{E8BCA865-A7A9-4096-B8A4-3B2506121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0" y="70104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grp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D211043-C9A9-4EE7-93DF-55952FD9A288}"/>
              </a:ext>
            </a:extLst>
          </p:cNvPr>
          <p:cNvSpPr/>
          <p:nvPr/>
        </p:nvSpPr>
        <p:spPr>
          <a:xfrm>
            <a:off x="8067310" y="2440796"/>
            <a:ext cx="411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vertizorii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irecției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ntegritate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Primăriei Municipiului București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811BEA-1E9B-4302-924B-D83CD1BBF71B}"/>
              </a:ext>
            </a:extLst>
          </p:cNvPr>
          <p:cNvSpPr/>
          <p:nvPr/>
        </p:nvSpPr>
        <p:spPr>
          <a:xfrm>
            <a:off x="8081847" y="3285057"/>
            <a:ext cx="4110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ersonalul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oferă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consiliere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avertizorilor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supraveghează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protejare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6D603D-EECE-4B8C-A3FB-485890E684A0}"/>
              </a:ext>
            </a:extLst>
          </p:cNvPr>
          <p:cNvSpPr/>
          <p:nvPr/>
        </p:nvSpPr>
        <p:spPr>
          <a:xfrm>
            <a:off x="8043492" y="4362275"/>
            <a:ext cx="4148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interzisă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sancționarea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disciplinară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administratiavă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avertizorului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sesizări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făcute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bună-credință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FC0C5-3FD2-4BBC-A78A-B8BAEF43EF97}"/>
              </a:ext>
            </a:extLst>
          </p:cNvPr>
          <p:cNvSpPr/>
          <p:nvPr/>
        </p:nvSpPr>
        <p:spPr>
          <a:xfrm>
            <a:off x="8051299" y="5402279"/>
            <a:ext cx="4147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obligatorie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avertizorului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sesizărilor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privesc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conducătorul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angajat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atribuţii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control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activităţii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avertizorului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8EA1FD-2ED1-4911-8F50-34E387831D08}"/>
              </a:ext>
            </a:extLst>
          </p:cNvPr>
          <p:cNvSpPr/>
          <p:nvPr/>
        </p:nvSpPr>
        <p:spPr>
          <a:xfrm>
            <a:off x="126969" y="1015375"/>
            <a:ext cx="7550970" cy="584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PREVĂZUTE EXPRES</a:t>
            </a:r>
            <a:r>
              <a:rPr lang="ro-RO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LIMITATIV DE  ART. 5</a:t>
            </a:r>
            <a:r>
              <a:rPr lang="ro-RO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LEGEA NR. 571/2004:</a:t>
            </a:r>
          </a:p>
          <a:p>
            <a:endParaRPr lang="nn-NO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infracţiuni de corupţie, infracţiuni asimilate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infracţiunilor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corupţie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infracţiuni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infracţiunile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corupţie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infracţiunile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infracţiunile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infracţiuni împotriva intereselor financiare ale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Comunităţilor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practici sau tratamente preferenţiale ori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discriminatorii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exercitarea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atribuţiilor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art. 2;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încălcarea prevederilor privind incompatibilităţile şi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conflictele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abuzivă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partizanatul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politic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exercitarea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prerogativelor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politic;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încălcări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privinţa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transparenţei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decizionale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încălcarea prevederilor legale privind achiziţiile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finanţările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nerambursabile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incompetenţa sau neglijenţa în serviciu;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evaluări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neobiective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recrutare, selectare, promovare, retrogradare şi eliberare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 încălcări ale procedurilor administrative sau stabilirea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 proceduri interne cu nerespectarea legii;</a:t>
            </a:r>
            <a:endParaRPr lang="ro-RO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emiterea de acte administrative sau de altă natură care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servesc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clientelare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 administrarea defectuoasă sau frauduloasă a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patrimoniului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autorităţilor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instituţiilor publice şi al celorlalte unităţi prevăzute la art. 2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încălcarea altor dispoziţii legale, care impun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bunei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administrări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ocrotirii</a:t>
            </a:r>
            <a:r>
              <a:rPr lang="ro-RO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public.</a:t>
            </a:r>
          </a:p>
        </p:txBody>
      </p:sp>
      <p:sp>
        <p:nvSpPr>
          <p:cNvPr id="41" name="Line 1">
            <a:extLst>
              <a:ext uri="{FF2B5EF4-FFF2-40B4-BE49-F238E27FC236}">
                <a16:creationId xmlns:a16="http://schemas.microsoft.com/office/drawing/2014/main" id="{98AF0F9A-CCC7-4AE5-B168-234034258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289" y="1364726"/>
            <a:ext cx="68613" cy="508071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02F915-55B7-44B3-9EAA-4B65A65AB332}"/>
              </a:ext>
            </a:extLst>
          </p:cNvPr>
          <p:cNvSpPr txBox="1"/>
          <p:nvPr/>
        </p:nvSpPr>
        <p:spPr>
          <a:xfrm>
            <a:off x="8685780" y="2090991"/>
            <a:ext cx="286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de re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4978AB-D3AF-4285-8DF2-BA62B830F9DB}"/>
              </a:ext>
            </a:extLst>
          </p:cNvPr>
          <p:cNvSpPr/>
          <p:nvPr/>
        </p:nvSpPr>
        <p:spPr>
          <a:xfrm>
            <a:off x="126969" y="287306"/>
            <a:ext cx="7501740" cy="5535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7D9DD3-51E7-426B-A9CA-53D6E0F90E8B}"/>
              </a:ext>
            </a:extLst>
          </p:cNvPr>
          <p:cNvSpPr/>
          <p:nvPr/>
        </p:nvSpPr>
        <p:spPr>
          <a:xfrm>
            <a:off x="126969" y="412561"/>
            <a:ext cx="862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FAPTELE CE POT FACE OBIECTUL UNEI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AVERTIZĂRI ÎN INTERES PUBLIC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4075612" y="-7144"/>
            <a:ext cx="8148933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endParaRPr lang="en-US" sz="900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0BC0F53-1316-46F6-8610-C92B8ADB62CD}"/>
              </a:ext>
            </a:extLst>
          </p:cNvPr>
          <p:cNvSpPr txBox="1"/>
          <p:nvPr/>
        </p:nvSpPr>
        <p:spPr>
          <a:xfrm>
            <a:off x="101360" y="4885922"/>
            <a:ext cx="45422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kern="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Direcţia de Integritate</a:t>
            </a:r>
            <a:endParaRPr lang="en-US" sz="2400" b="1" kern="0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b="1" kern="0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</a:t>
            </a:r>
            <a:r>
              <a:rPr lang="ro-R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ţă şi responsabilitate pentru Bucureşti”</a:t>
            </a:r>
            <a:endParaRPr lang="ro-RO" sz="1600" b="1" kern="0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600" b="1" kern="0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C00C0B-F63D-4C0A-89CE-E33A18451BF7}"/>
              </a:ext>
            </a:extLst>
          </p:cNvPr>
          <p:cNvSpPr/>
          <p:nvPr/>
        </p:nvSpPr>
        <p:spPr>
          <a:xfrm>
            <a:off x="5036234" y="4482941"/>
            <a:ext cx="74954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Bulevardul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Regina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Elisabeta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47, sector 5,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endParaRPr lang="ro-RO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/>
            <a:r>
              <a:rPr lang="ro-RO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Etajul 1, camera 112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centrală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021/305 55 00/55/06/07      </a:t>
            </a:r>
          </a:p>
          <a:p>
            <a:pPr algn="ctr" hangingPunct="1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 1188/1189;</a:t>
            </a:r>
          </a:p>
          <a:p>
            <a:pPr algn="ctr" hangingPunct="1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021/312 00 30; </a:t>
            </a:r>
          </a:p>
          <a:p>
            <a:pPr algn="ctr" hangingPunct="1"/>
            <a:r>
              <a:rPr lang="en-US" alt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http://www.pmb.ro</a:t>
            </a:r>
            <a:r>
              <a:rPr lang="ro-RO" alt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/>
            <a:r>
              <a:rPr lang="ro-RO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ruxandra.preda@pmb.ro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6C400-EF2F-46DC-9AFA-DD89CA8B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6" y="1355146"/>
            <a:ext cx="3221046" cy="29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CAB236-30EF-4F2E-BA54-21E7EA3574F4}"/>
              </a:ext>
            </a:extLst>
          </p:cNvPr>
          <p:cNvSpPr/>
          <p:nvPr/>
        </p:nvSpPr>
        <p:spPr>
          <a:xfrm>
            <a:off x="6096000" y="3596948"/>
            <a:ext cx="598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solicitați îndrumare</a:t>
            </a:r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metodologică</a:t>
            </a:r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instruire</a:t>
            </a:r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it-I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clarificări</a:t>
            </a:r>
            <a:r>
              <a:rPr lang="ro-RO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următoarele date de contact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2B857-7578-4000-9E2B-4EC86EF7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86" y="738880"/>
            <a:ext cx="4198698" cy="252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FCF4E-3D07-4EA7-8AF3-9A1EB3D74F63}"/>
              </a:ext>
            </a:extLst>
          </p:cNvPr>
          <p:cNvSpPr txBox="1"/>
          <p:nvPr/>
        </p:nvSpPr>
        <p:spPr>
          <a:xfrm>
            <a:off x="1469525" y="463748"/>
            <a:ext cx="247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 mulțumim!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68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1509</Words>
  <Application>Microsoft Office PowerPoint</Application>
  <PresentationFormat>Widescreen</PresentationFormat>
  <Paragraphs>162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Aleo Regular</vt:lpstr>
      <vt:lpstr>Arial</vt:lpstr>
      <vt:lpstr>Calibri</vt:lpstr>
      <vt:lpstr>Calibri Light</vt:lpstr>
      <vt:lpstr>Courier New</vt:lpstr>
      <vt:lpstr>Gill Sans</vt:lpstr>
      <vt:lpstr>Helvetica</vt:lpstr>
      <vt:lpstr>Lato Light</vt:lpstr>
      <vt:lpstr>MS Minngs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</dc:creator>
  <cp:lastModifiedBy>PR</cp:lastModifiedBy>
  <cp:revision>115</cp:revision>
  <dcterms:created xsi:type="dcterms:W3CDTF">2018-02-16T10:47:02Z</dcterms:created>
  <dcterms:modified xsi:type="dcterms:W3CDTF">2018-02-20T07:55:40Z</dcterms:modified>
</cp:coreProperties>
</file>